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4" r:id="rId4"/>
  </p:sldMasterIdLst>
  <p:notesMasterIdLst>
    <p:notesMasterId r:id="rId27"/>
  </p:notesMasterIdLst>
  <p:handoutMasterIdLst>
    <p:handoutMasterId r:id="rId28"/>
  </p:handoutMasterIdLst>
  <p:sldIdLst>
    <p:sldId id="296" r:id="rId5"/>
    <p:sldId id="2076136947" r:id="rId6"/>
    <p:sldId id="2076136955" r:id="rId7"/>
    <p:sldId id="2076136948" r:id="rId8"/>
    <p:sldId id="2076136964" r:id="rId9"/>
    <p:sldId id="2076136973" r:id="rId10"/>
    <p:sldId id="2076136974" r:id="rId11"/>
    <p:sldId id="2076136950" r:id="rId12"/>
    <p:sldId id="2076136956" r:id="rId13"/>
    <p:sldId id="2076136968" r:id="rId14"/>
    <p:sldId id="2076136980" r:id="rId15"/>
    <p:sldId id="2076136979" r:id="rId16"/>
    <p:sldId id="2076136967" r:id="rId17"/>
    <p:sldId id="2076136957" r:id="rId18"/>
    <p:sldId id="2076136975" r:id="rId19"/>
    <p:sldId id="2076136972" r:id="rId20"/>
    <p:sldId id="2076136965" r:id="rId21"/>
    <p:sldId id="2076136976" r:id="rId22"/>
    <p:sldId id="2076136978" r:id="rId23"/>
    <p:sldId id="2076136954" r:id="rId24"/>
    <p:sldId id="2076136981" r:id="rId25"/>
    <p:sldId id="2076136977" r:id="rId26"/>
  </p:sldIdLst>
  <p:sldSz cx="12192000" cy="6858000"/>
  <p:notesSz cx="6858000" cy="9144000"/>
  <p:custDataLst>
    <p:tags r:id="rId29"/>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7" pos="365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n Ranst, Natalie" initials="VRN" lastIdx="1" clrIdx="0">
    <p:extLst>
      <p:ext uri="{19B8F6BF-5375-455C-9EA6-DF929625EA0E}">
        <p15:presenceInfo xmlns:p15="http://schemas.microsoft.com/office/powerpoint/2012/main" userId="S::natalie.van-ranst@capgemini.com::0f18c9b6-3633-483c-bdd6-d35ade36407a" providerId="AD"/>
      </p:ext>
    </p:extLst>
  </p:cmAuthor>
  <p:cmAuthor id="2" name="van Renterghem, Wouter" initials="vRW" lastIdx="1" clrIdx="1">
    <p:extLst>
      <p:ext uri="{19B8F6BF-5375-455C-9EA6-DF929625EA0E}">
        <p15:presenceInfo xmlns:p15="http://schemas.microsoft.com/office/powerpoint/2012/main" userId="S::wouter.van.renterghem@capgemini.com::9b369249-f1a5-4ed8-92bf-ba5274ab83e9" providerId="AD"/>
      </p:ext>
    </p:extLst>
  </p:cmAuthor>
  <p:cmAuthor id="3" name="Van Der Auwera, Els" initials="VDAE" lastIdx="1" clrIdx="2">
    <p:extLst>
      <p:ext uri="{19B8F6BF-5375-455C-9EA6-DF929625EA0E}">
        <p15:presenceInfo xmlns:p15="http://schemas.microsoft.com/office/powerpoint/2012/main" userId="S::els.van.der.auwera@capgemini.com::1adc62c1-d252-4493-a1b5-5d8f9d7fcf2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D9F9"/>
    <a:srgbClr val="FFFFFF"/>
    <a:srgbClr val="F47329"/>
    <a:srgbClr val="0070AD"/>
    <a:srgbClr val="0C85AC"/>
    <a:srgbClr val="E7E7E7"/>
    <a:srgbClr val="CBCBCB"/>
    <a:srgbClr val="232323"/>
    <a:srgbClr val="7F7F7F"/>
    <a:srgbClr val="88D5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84816" autoAdjust="0"/>
  </p:normalViewPr>
  <p:slideViewPr>
    <p:cSldViewPr snapToGrid="0">
      <p:cViewPr varScale="1">
        <p:scale>
          <a:sx n="159" d="100"/>
          <a:sy n="159" d="100"/>
        </p:scale>
        <p:origin x="126" y="138"/>
      </p:cViewPr>
      <p:guideLst>
        <p:guide orient="horz" pos="2341"/>
        <p:guide pos="3659"/>
      </p:guideLst>
    </p:cSldViewPr>
  </p:slideViewPr>
  <p:notesTextViewPr>
    <p:cViewPr>
      <p:scale>
        <a:sx n="1" d="1"/>
        <a:sy n="1" d="1"/>
      </p:scale>
      <p:origin x="0" y="0"/>
    </p:cViewPr>
  </p:notesTextViewPr>
  <p:notesViewPr>
    <p:cSldViewPr snapToGrid="0">
      <p:cViewPr varScale="1">
        <p:scale>
          <a:sx n="121" d="100"/>
          <a:sy n="121" d="100"/>
        </p:scale>
        <p:origin x="5022"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commentAuthors" Target="commen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20/05/2024</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‹nr.›</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20/05/2024</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‹nr.›</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1814434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1889293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862060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C0696B5C-12A0-4042-B4D0-BD3B9A4F58C6}" type="slidenum">
              <a:rPr lang="pt-BR" smtClean="0"/>
              <a:pPr/>
              <a:t>6</a:t>
            </a:fld>
            <a:endParaRPr lang="pt-BR"/>
          </a:p>
        </p:txBody>
      </p:sp>
    </p:spTree>
    <p:extLst>
      <p:ext uri="{BB962C8B-B14F-4D97-AF65-F5344CB8AC3E}">
        <p14:creationId xmlns:p14="http://schemas.microsoft.com/office/powerpoint/2010/main" val="2277397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2427552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US" b="0" i="0">
                <a:solidFill>
                  <a:srgbClr val="0D0D0D"/>
                </a:solidFill>
                <a:effectLst/>
                <a:highlight>
                  <a:srgbClr val="FFFFFF"/>
                </a:highlight>
                <a:latin typeface="Söhne"/>
              </a:rPr>
              <a:t>The image depicts the architecture of a Faster R-CNN model with ResNet-50 and Feature Pyramid Network (FPN). Let's break down each component of this architecture:</a:t>
            </a:r>
          </a:p>
          <a:p>
            <a:pPr algn="l">
              <a:buFont typeface="+mj-lt"/>
              <a:buAutoNum type="arabicPeriod"/>
            </a:pPr>
            <a:r>
              <a:rPr lang="en-US" b="1" i="0">
                <a:solidFill>
                  <a:srgbClr val="0D0D0D"/>
                </a:solidFill>
                <a:effectLst/>
                <a:highlight>
                  <a:srgbClr val="FFFFFF"/>
                </a:highlight>
                <a:latin typeface="Söhne"/>
              </a:rPr>
              <a:t>Input Image</a:t>
            </a:r>
            <a:r>
              <a:rPr lang="en-US" b="0" i="0">
                <a:solidFill>
                  <a:srgbClr val="0D0D0D"/>
                </a:solidFill>
                <a:effectLst/>
                <a:highlight>
                  <a:srgbClr val="FFFFFF"/>
                </a:highlight>
                <a:latin typeface="Söhne"/>
              </a:rPr>
              <a:t>: The process begins with an input image that is fed into the network.</a:t>
            </a:r>
          </a:p>
          <a:p>
            <a:pPr algn="l">
              <a:buFont typeface="+mj-lt"/>
              <a:buAutoNum type="arabicPeriod"/>
            </a:pPr>
            <a:r>
              <a:rPr lang="en-US" b="1" i="0">
                <a:solidFill>
                  <a:srgbClr val="0D0D0D"/>
                </a:solidFill>
                <a:effectLst/>
                <a:highlight>
                  <a:srgbClr val="FFFFFF"/>
                </a:highlight>
                <a:latin typeface="Söhne"/>
              </a:rPr>
              <a:t>Feature Pyramid Network (FPN)</a:t>
            </a:r>
            <a:r>
              <a:rPr lang="en-US" b="0" i="0">
                <a:solidFill>
                  <a:srgbClr val="0D0D0D"/>
                </a:solidFill>
                <a:effectLst/>
                <a:highlight>
                  <a:srgbClr val="FFFFFF"/>
                </a:highlight>
                <a:latin typeface="Söhne"/>
              </a:rPr>
              <a:t>:</a:t>
            </a:r>
          </a:p>
          <a:p>
            <a:pPr marL="742950" lvl="1" indent="-285750" algn="l">
              <a:buFont typeface="+mj-lt"/>
              <a:buAutoNum type="arabicPeriod"/>
            </a:pPr>
            <a:r>
              <a:rPr lang="en-US" b="0" i="0">
                <a:solidFill>
                  <a:srgbClr val="0D0D0D"/>
                </a:solidFill>
                <a:effectLst/>
                <a:highlight>
                  <a:srgbClr val="FFFFFF"/>
                </a:highlight>
                <a:latin typeface="Söhne"/>
              </a:rPr>
              <a:t>The input image passes through the FPN, which generates feature maps at different scales. FPNs are used to enhance the feature extraction capability, especially for detecting objects at different scales.</a:t>
            </a:r>
          </a:p>
          <a:p>
            <a:pPr algn="l">
              <a:buFont typeface="+mj-lt"/>
              <a:buAutoNum type="arabicPeriod"/>
            </a:pPr>
            <a:r>
              <a:rPr lang="en-US" b="1" i="0">
                <a:solidFill>
                  <a:srgbClr val="0D0D0D"/>
                </a:solidFill>
                <a:effectLst/>
                <a:highlight>
                  <a:srgbClr val="FFFFFF"/>
                </a:highlight>
                <a:latin typeface="Söhne"/>
              </a:rPr>
              <a:t>Region Proposal Network (RPN)</a:t>
            </a:r>
            <a:r>
              <a:rPr lang="en-US" b="0" i="0">
                <a:solidFill>
                  <a:srgbClr val="0D0D0D"/>
                </a:solidFill>
                <a:effectLst/>
                <a:highlight>
                  <a:srgbClr val="FFFFFF"/>
                </a:highlight>
                <a:latin typeface="Söhne"/>
              </a:rPr>
              <a:t>:</a:t>
            </a:r>
          </a:p>
          <a:p>
            <a:pPr marL="742950" lvl="1" indent="-285750" algn="l">
              <a:buFont typeface="+mj-lt"/>
              <a:buAutoNum type="arabicPeriod"/>
            </a:pPr>
            <a:r>
              <a:rPr lang="en-US" b="0" i="0">
                <a:solidFill>
                  <a:srgbClr val="0D0D0D"/>
                </a:solidFill>
                <a:effectLst/>
                <a:highlight>
                  <a:srgbClr val="FFFFFF"/>
                </a:highlight>
                <a:latin typeface="Söhne"/>
              </a:rPr>
              <a:t>The RPN takes the feature maps from the FPN and proposes regions of interest (RoIs) that potentially contain objects. This involves generating anchor boxes and scoring them based on the likelihood of containing an object.</a:t>
            </a:r>
          </a:p>
          <a:p>
            <a:pPr algn="l">
              <a:buFont typeface="+mj-lt"/>
              <a:buAutoNum type="arabicPeriod"/>
            </a:pPr>
            <a:r>
              <a:rPr lang="en-US" b="1" i="0">
                <a:solidFill>
                  <a:srgbClr val="0D0D0D"/>
                </a:solidFill>
                <a:effectLst/>
                <a:highlight>
                  <a:srgbClr val="FFFFFF"/>
                </a:highlight>
                <a:latin typeface="Söhne"/>
              </a:rPr>
              <a:t>RoI Pooling</a:t>
            </a:r>
            <a:r>
              <a:rPr lang="en-US" b="0" i="0">
                <a:solidFill>
                  <a:srgbClr val="0D0D0D"/>
                </a:solidFill>
                <a:effectLst/>
                <a:highlight>
                  <a:srgbClr val="FFFFFF"/>
                </a:highlight>
                <a:latin typeface="Söhne"/>
              </a:rPr>
              <a:t>:</a:t>
            </a:r>
          </a:p>
          <a:p>
            <a:pPr marL="742950" lvl="1" indent="-285750" algn="l">
              <a:buFont typeface="+mj-lt"/>
              <a:buAutoNum type="arabicPeriod"/>
            </a:pPr>
            <a:r>
              <a:rPr lang="en-US" b="0" i="0">
                <a:solidFill>
                  <a:srgbClr val="0D0D0D"/>
                </a:solidFill>
                <a:effectLst/>
                <a:highlight>
                  <a:srgbClr val="FFFFFF"/>
                </a:highlight>
                <a:latin typeface="Söhne"/>
              </a:rPr>
              <a:t>The proposed RoIs are then fed into the RoI pooling layer, which extracts a fixed-size feature map for each RoI, irrespective of the size of the proposed region.</a:t>
            </a:r>
          </a:p>
          <a:p>
            <a:pPr algn="l">
              <a:buFont typeface="+mj-lt"/>
              <a:buAutoNum type="arabicPeriod"/>
            </a:pPr>
            <a:r>
              <a:rPr lang="en-US" b="1" i="0">
                <a:solidFill>
                  <a:srgbClr val="0D0D0D"/>
                </a:solidFill>
                <a:effectLst/>
                <a:highlight>
                  <a:srgbClr val="FFFFFF"/>
                </a:highlight>
                <a:latin typeface="Söhne"/>
              </a:rPr>
              <a:t>Fully Connected (FC) Layers</a:t>
            </a:r>
            <a:r>
              <a:rPr lang="en-US" b="0" i="0">
                <a:solidFill>
                  <a:srgbClr val="0D0D0D"/>
                </a:solidFill>
                <a:effectLst/>
                <a:highlight>
                  <a:srgbClr val="FFFFFF"/>
                </a:highlight>
                <a:latin typeface="Söhne"/>
              </a:rPr>
              <a:t>:</a:t>
            </a:r>
          </a:p>
          <a:p>
            <a:pPr marL="742950" lvl="1" indent="-285750" algn="l">
              <a:buFont typeface="+mj-lt"/>
              <a:buAutoNum type="arabicPeriod"/>
            </a:pPr>
            <a:r>
              <a:rPr lang="en-US" b="0" i="0">
                <a:solidFill>
                  <a:srgbClr val="0D0D0D"/>
                </a:solidFill>
                <a:effectLst/>
                <a:highlight>
                  <a:srgbClr val="FFFFFF"/>
                </a:highlight>
                <a:latin typeface="Söhne"/>
              </a:rPr>
              <a:t>These feature maps are passed through a series of fully connected layers to perform further processing. The FC layers serve different purposes:</a:t>
            </a:r>
          </a:p>
          <a:p>
            <a:pPr marL="1143000" lvl="2" indent="-228600" algn="l">
              <a:buFont typeface="+mj-lt"/>
              <a:buAutoNum type="arabicPeriod"/>
            </a:pPr>
            <a:r>
              <a:rPr lang="en-US" b="1" i="0">
                <a:solidFill>
                  <a:srgbClr val="0D0D0D"/>
                </a:solidFill>
                <a:effectLst/>
                <a:highlight>
                  <a:srgbClr val="FFFFFF"/>
                </a:highlight>
                <a:latin typeface="Söhne"/>
              </a:rPr>
              <a:t>Localization</a:t>
            </a:r>
            <a:r>
              <a:rPr lang="en-US" b="0" i="0">
                <a:solidFill>
                  <a:srgbClr val="0D0D0D"/>
                </a:solidFill>
                <a:effectLst/>
                <a:highlight>
                  <a:srgbClr val="FFFFFF"/>
                </a:highlight>
                <a:latin typeface="Söhne"/>
              </a:rPr>
              <a:t>: Two fully connected layers (with 1024 units each) are used to predict the bounding box coordinates for the objects within the proposed regions.</a:t>
            </a:r>
          </a:p>
          <a:p>
            <a:pPr marL="1143000" lvl="2" indent="-228600" algn="l">
              <a:buFont typeface="+mj-lt"/>
              <a:buAutoNum type="arabicPeriod"/>
            </a:pPr>
            <a:r>
              <a:rPr lang="en-US" b="1" i="0">
                <a:solidFill>
                  <a:srgbClr val="0D0D0D"/>
                </a:solidFill>
                <a:effectLst/>
                <a:highlight>
                  <a:srgbClr val="FFFFFF"/>
                </a:highlight>
                <a:latin typeface="Söhne"/>
              </a:rPr>
              <a:t>Classification and Regression</a:t>
            </a:r>
            <a:r>
              <a:rPr lang="en-US" b="0" i="0">
                <a:solidFill>
                  <a:srgbClr val="0D0D0D"/>
                </a:solidFill>
                <a:effectLst/>
                <a:highlight>
                  <a:srgbClr val="FFFFFF"/>
                </a:highlight>
                <a:latin typeface="Söhne"/>
              </a:rPr>
              <a:t>: Another set of fully connected layers is used for object classification (to identify what the object is) and regression (to fine-tune the bounding box coordinates).</a:t>
            </a:r>
          </a:p>
          <a:p>
            <a:pPr algn="l">
              <a:buFont typeface="+mj-lt"/>
              <a:buAutoNum type="arabicPeriod"/>
            </a:pPr>
            <a:r>
              <a:rPr lang="en-US" b="1" i="0">
                <a:solidFill>
                  <a:srgbClr val="0D0D0D"/>
                </a:solidFill>
                <a:effectLst/>
                <a:highlight>
                  <a:srgbClr val="FFFFFF"/>
                </a:highlight>
                <a:latin typeface="Söhne"/>
              </a:rPr>
              <a:t>Outputs</a:t>
            </a:r>
            <a:r>
              <a:rPr lang="en-US" b="0" i="0">
                <a:solidFill>
                  <a:srgbClr val="0D0D0D"/>
                </a:solidFill>
                <a:effectLst/>
                <a:highlight>
                  <a:srgbClr val="FFFFFF"/>
                </a:highlight>
                <a:latin typeface="Söhne"/>
              </a:rPr>
              <a:t>:</a:t>
            </a:r>
          </a:p>
          <a:p>
            <a:pPr marL="742950" lvl="1" indent="-285750" algn="l">
              <a:buFont typeface="+mj-lt"/>
              <a:buAutoNum type="arabicPeriod"/>
            </a:pPr>
            <a:r>
              <a:rPr lang="en-US" b="0" i="0">
                <a:solidFill>
                  <a:srgbClr val="0D0D0D"/>
                </a:solidFill>
                <a:effectLst/>
                <a:highlight>
                  <a:srgbClr val="FFFFFF"/>
                </a:highlight>
                <a:latin typeface="Söhne"/>
              </a:rPr>
              <a:t>The final output includes the localization of objects (bounding box coordinates), classification (the type of object), and regression (refinement of the bounding box).</a:t>
            </a:r>
          </a:p>
          <a:p>
            <a:pPr algn="l"/>
            <a:r>
              <a:rPr lang="en-US" b="0" i="0">
                <a:solidFill>
                  <a:srgbClr val="0D0D0D"/>
                </a:solidFill>
                <a:effectLst/>
                <a:highlight>
                  <a:srgbClr val="FFFFFF"/>
                </a:highlight>
                <a:latin typeface="Söhne"/>
              </a:rPr>
              <a:t>This Faster R-CNN architecture effectively combines region proposal and object detection into a single, efficient network, utilizing ResNet-50 for deep feature extraction and FPN for multi-scale feature maps, leading to robust object detection performance.</a:t>
            </a:r>
          </a:p>
        </p:txBody>
      </p:sp>
      <p:sp>
        <p:nvSpPr>
          <p:cNvPr id="4" name="Tijdelijke aanduiding voor dianummer 3"/>
          <p:cNvSpPr>
            <a:spLocks noGrp="1"/>
          </p:cNvSpPr>
          <p:nvPr>
            <p:ph type="sldNum" sz="quarter" idx="5"/>
          </p:nvPr>
        </p:nvSpPr>
        <p:spPr/>
        <p:txBody>
          <a:bodyPr/>
          <a:lstStyle/>
          <a:p>
            <a:fld id="{C0696B5C-12A0-4042-B4D0-BD3B9A4F58C6}" type="slidenum">
              <a:rPr lang="pt-BR" smtClean="0"/>
              <a:pPr/>
              <a:t>8</a:t>
            </a:fld>
            <a:endParaRPr lang="pt-BR"/>
          </a:p>
        </p:txBody>
      </p:sp>
    </p:spTree>
    <p:extLst>
      <p:ext uri="{BB962C8B-B14F-4D97-AF65-F5344CB8AC3E}">
        <p14:creationId xmlns:p14="http://schemas.microsoft.com/office/powerpoint/2010/main" val="2334805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C0696B5C-12A0-4042-B4D0-BD3B9A4F58C6}" type="slidenum">
              <a:rPr lang="pt-BR" smtClean="0"/>
              <a:pPr/>
              <a:t>9</a:t>
            </a:fld>
            <a:endParaRPr lang="pt-BR"/>
          </a:p>
        </p:txBody>
      </p:sp>
    </p:spTree>
    <p:extLst>
      <p:ext uri="{BB962C8B-B14F-4D97-AF65-F5344CB8AC3E}">
        <p14:creationId xmlns:p14="http://schemas.microsoft.com/office/powerpoint/2010/main" val="9444046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hyperlink" Target="http://www.slideshare.net/capgemini" TargetMode="External"/><Relationship Id="rId13"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hyperlink" Target="http://www.youtube.com/capgeminimedia"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www.linkedin.com/company/capgemini" TargetMode="External"/><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hyperlink" Target="http://www.twitter.com/capgemini" TargetMode="External"/><Relationship Id="rId4" Type="http://schemas.openxmlformats.org/officeDocument/2006/relationships/hyperlink" Target="http://www.facebook.com/capgemini" TargetMode="External"/><Relationship Id="rId9"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hyperlink" Target="http://www.twitter.com/capgemini"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8.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9.png"/><Relationship Id="rId5" Type="http://schemas.openxmlformats.org/officeDocument/2006/relationships/image" Target="../media/image11.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3.png"/><Relationship Id="rId14" Type="http://schemas.openxmlformats.org/officeDocument/2006/relationships/image" Target="../media/image19.sv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8.png"/><Relationship Id="rId3" Type="http://schemas.openxmlformats.org/officeDocument/2006/relationships/hyperlink" Target="http://www.linkedin.com/company/capgemini" TargetMode="External"/><Relationship Id="rId7" Type="http://schemas.openxmlformats.org/officeDocument/2006/relationships/hyperlink" Target="http://www.twitter.com/capgemini" TargetMode="External"/><Relationship Id="rId12"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facebook.com/capgemini" TargetMode="External"/><Relationship Id="rId5" Type="http://schemas.openxmlformats.org/officeDocument/2006/relationships/hyperlink" Target="http://www.slideshare.net/capgemini" TargetMode="External"/><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hyperlink" Target="http://www.youtube.com/capgeminimedia" TargetMode="External"/><Relationship Id="rId14" Type="http://schemas.openxmlformats.org/officeDocument/2006/relationships/image" Target="../media/image19.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4" name="Picture 3">
            <a:extLst>
              <a:ext uri="{FF2B5EF4-FFF2-40B4-BE49-F238E27FC236}">
                <a16:creationId xmlns:a16="http://schemas.microsoft.com/office/drawing/2014/main" id="{A77FD401-80FC-05C2-3981-1CAE66A17FF7}"/>
              </a:ext>
            </a:extLst>
          </p:cNvPr>
          <p:cNvPicPr>
            <a:picLocks noChangeAspect="1"/>
          </p:cNvPicPr>
          <p:nvPr userDrawn="1"/>
        </p:nvPicPr>
        <p:blipFill rotWithShape="1">
          <a:blip r:embed="rId2"/>
          <a:srcRect t="33364" b="29539"/>
          <a:stretch/>
        </p:blipFill>
        <p:spPr>
          <a:xfrm>
            <a:off x="9033143" y="380268"/>
            <a:ext cx="2952750" cy="575953"/>
          </a:xfrm>
          <a:prstGeom prst="rect">
            <a:avLst/>
          </a:prstGeom>
        </p:spPr>
      </p:pic>
    </p:spTree>
    <p:extLst>
      <p:ext uri="{BB962C8B-B14F-4D97-AF65-F5344CB8AC3E}">
        <p14:creationId xmlns:p14="http://schemas.microsoft.com/office/powerpoint/2010/main" val="203817707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8754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2825968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0574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56992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0017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55102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8303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006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5161734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RH image 2">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5C94FEA8-066A-4CC1-BFCC-10ED1764A21E}"/>
              </a:ext>
              <a:ext uri="{C183D7F6-B498-43B3-948B-1728B52AA6E4}">
                <adec:decorative xmlns:adec="http://schemas.microsoft.com/office/drawing/2017/decorative" val="1"/>
              </a:ext>
            </a:extLst>
          </p:cNvPr>
          <p:cNvSpPr>
            <a:spLocks noGrp="1"/>
          </p:cNvSpPr>
          <p:nvPr>
            <p:ph type="pic" sz="quarter" idx="10" hasCustomPrompt="1"/>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 with alt text</a:t>
            </a:r>
            <a:endParaRPr lang="en-GB"/>
          </a:p>
        </p:txBody>
      </p:sp>
    </p:spTree>
    <p:extLst>
      <p:ext uri="{BB962C8B-B14F-4D97-AF65-F5344CB8AC3E}">
        <p14:creationId xmlns:p14="http://schemas.microsoft.com/office/powerpoint/2010/main" val="1112961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7" name="Image 6" descr="Capgemini">
            <a:extLst>
              <a:ext uri="{FF2B5EF4-FFF2-40B4-BE49-F238E27FC236}">
                <a16:creationId xmlns:a16="http://schemas.microsoft.com/office/drawing/2014/main" id="{873884F3-4760-488E-A25C-0D285C88A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08" y="260648"/>
            <a:ext cx="3024000" cy="1226177"/>
          </a:xfrm>
          <a:prstGeom prst="rect">
            <a:avLst/>
          </a:prstGeom>
        </p:spPr>
      </p:pic>
    </p:spTree>
    <p:extLst>
      <p:ext uri="{BB962C8B-B14F-4D97-AF65-F5344CB8AC3E}">
        <p14:creationId xmlns:p14="http://schemas.microsoft.com/office/powerpoint/2010/main" val="11130581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en-US"/>
              <a:t>Click to edit Master title style</a:t>
            </a:r>
            <a:endParaRPr lang="en-GB"/>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5586E72C-F96D-4BE1-996B-39A71EA977D3}"/>
              </a:ext>
              <a:ext uri="{C183D7F6-B498-43B3-948B-1728B52AA6E4}">
                <adec:decorative xmlns:adec="http://schemas.microsoft.com/office/drawing/2017/decorative" val="1"/>
              </a:ext>
            </a:extLst>
          </p:cNvPr>
          <p:cNvSpPr>
            <a:spLocks noGrp="1"/>
          </p:cNvSpPr>
          <p:nvPr>
            <p:ph type="pic" sz="quarter" idx="10" hasCustomPrompt="1"/>
          </p:nvPr>
        </p:nvSpPr>
        <p:spPr>
          <a:xfrm>
            <a:off x="5128004" y="0"/>
            <a:ext cx="7063996" cy="685800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 with alt text</a:t>
            </a:r>
            <a:endParaRPr lang="en-GB"/>
          </a:p>
        </p:txBody>
      </p:sp>
    </p:spTree>
    <p:extLst>
      <p:ext uri="{BB962C8B-B14F-4D97-AF65-F5344CB8AC3E}">
        <p14:creationId xmlns:p14="http://schemas.microsoft.com/office/powerpoint/2010/main" val="564027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07208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64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Dark grey">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590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1"/>
                </a:solidFill>
              </a:defRPr>
            </a:lvl1pPr>
          </a:lstStyle>
          <a:p>
            <a:r>
              <a:rPr lang="de-DE"/>
              <a:t>Insert picture, edit alt text and send </a:t>
            </a:r>
            <a:r>
              <a:rPr lang="de-DE" err="1"/>
              <a:t>to</a:t>
            </a:r>
            <a:r>
              <a:rPr lang="de-DE"/>
              <a:t> back</a:t>
            </a:r>
          </a:p>
        </p:txBody>
      </p:sp>
    </p:spTree>
    <p:extLst>
      <p:ext uri="{BB962C8B-B14F-4D97-AF65-F5344CB8AC3E}">
        <p14:creationId xmlns:p14="http://schemas.microsoft.com/office/powerpoint/2010/main" val="1992295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add alt text and send </a:t>
            </a:r>
            <a:r>
              <a:rPr lang="de-DE" err="1"/>
              <a:t>to</a:t>
            </a:r>
            <a:r>
              <a:rPr lang="de-DE"/>
              <a:t> back</a:t>
            </a:r>
          </a:p>
        </p:txBody>
      </p:sp>
    </p:spTree>
    <p:extLst>
      <p:ext uri="{BB962C8B-B14F-4D97-AF65-F5344CB8AC3E}">
        <p14:creationId xmlns:p14="http://schemas.microsoft.com/office/powerpoint/2010/main" val="30273116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4958425"/>
            <a:ext cx="11277600" cy="822325"/>
          </a:xfrm>
        </p:spPr>
        <p:txBody>
          <a:bodyPr lIns="36000" tIns="144000">
            <a:normAutofit/>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57200" y="2135545"/>
            <a:ext cx="11277600" cy="2585323"/>
          </a:xfrm>
        </p:spPr>
        <p:txBody>
          <a:bodyPr anchor="ctr" anchorCtr="0">
            <a:spAutoFit/>
          </a:bodyPr>
          <a:lstStyle>
            <a:lvl1pPr marL="0" indent="0" algn="l">
              <a:lnSpc>
                <a:spcPct val="70000"/>
              </a:lnSpc>
              <a:spcAft>
                <a:spcPts val="0"/>
              </a:spcAft>
              <a:buFontTx/>
              <a:buNone/>
              <a:defRPr sz="8000" b="1" cap="all"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p:txBody>
      </p:sp>
      <p:pic>
        <p:nvPicPr>
          <p:cNvPr id="5" name="Image 4" descr="Capgemini">
            <a:extLst>
              <a:ext uri="{FF2B5EF4-FFF2-40B4-BE49-F238E27FC236}">
                <a16:creationId xmlns:a16="http://schemas.microsoft.com/office/drawing/2014/main" id="{D1A9B987-E149-4E99-9E1F-336980D5E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72" y="260648"/>
            <a:ext cx="3024000" cy="1226177"/>
          </a:xfrm>
          <a:prstGeom prst="rect">
            <a:avLst/>
          </a:prstGeom>
        </p:spPr>
      </p:pic>
    </p:spTree>
    <p:extLst>
      <p:ext uri="{BB962C8B-B14F-4D97-AF65-F5344CB8AC3E}">
        <p14:creationId xmlns:p14="http://schemas.microsoft.com/office/powerpoint/2010/main" val="3469508309"/>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3" name="Image 12" descr="Capgemini">
            <a:extLst>
              <a:ext uri="{FF2B5EF4-FFF2-40B4-BE49-F238E27FC236}">
                <a16:creationId xmlns:a16="http://schemas.microsoft.com/office/drawing/2014/main" id="{A0C8CF1B-496A-4A5B-A698-8344534684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6350" t="23693" r="10370" b="21576"/>
          <a:stretch/>
        </p:blipFill>
        <p:spPr>
          <a:xfrm rot="1808368" flipV="1">
            <a:off x="4403152" y="337083"/>
            <a:ext cx="8831279" cy="4103533"/>
          </a:xfrm>
          <a:prstGeom prst="rect">
            <a:avLst/>
          </a:prstGeom>
        </p:spPr>
      </p:pic>
      <p:pic>
        <p:nvPicPr>
          <p:cNvPr id="21" name="Picture 7" descr="facebook">
            <a:hlinkClick r:id="rId4"/>
          </p:cNvPr>
          <p:cNvPicPr>
            <a:picLocks noChangeAspect="1" noChangeArrowheads="1"/>
          </p:cNvPicPr>
          <p:nvPr/>
        </p:nvPicPr>
        <p:blipFill>
          <a:blip r:embed="rId5" cstate="print"/>
          <a:srcRect/>
          <a:stretch>
            <a:fillRect/>
          </a:stretch>
        </p:blipFill>
        <p:spPr bwMode="auto">
          <a:xfrm>
            <a:off x="426720" y="4968013"/>
            <a:ext cx="333195" cy="333195"/>
          </a:xfrm>
          <a:prstGeom prst="rect">
            <a:avLst/>
          </a:prstGeom>
          <a:noFill/>
        </p:spPr>
      </p:pic>
      <p:pic>
        <p:nvPicPr>
          <p:cNvPr id="17" name="Picture 2" descr="LinkedIn">
            <a:hlinkClick r:id="rId6"/>
          </p:cNvPr>
          <p:cNvPicPr>
            <a:picLocks noChangeAspect="1" noChangeArrowheads="1"/>
          </p:cNvPicPr>
          <p:nvPr/>
        </p:nvPicPr>
        <p:blipFill>
          <a:blip r:embed="rId7" cstate="print"/>
          <a:srcRect/>
          <a:stretch>
            <a:fillRect/>
          </a:stretch>
        </p:blipFill>
        <p:spPr bwMode="auto">
          <a:xfrm>
            <a:off x="810097" y="4968013"/>
            <a:ext cx="333195" cy="333195"/>
          </a:xfrm>
          <a:prstGeom prst="rect">
            <a:avLst/>
          </a:prstGeom>
          <a:noFill/>
        </p:spPr>
      </p:pic>
      <p:pic>
        <p:nvPicPr>
          <p:cNvPr id="18" name="Picture 4" descr="SlideShare">
            <a:hlinkClick r:id="rId8"/>
          </p:cNvPr>
          <p:cNvPicPr>
            <a:picLocks noChangeAspect="1" noChangeArrowheads="1"/>
          </p:cNvPicPr>
          <p:nvPr/>
        </p:nvPicPr>
        <p:blipFill>
          <a:blip r:embed="rId9" cstate="print"/>
          <a:srcRect/>
          <a:stretch>
            <a:fillRect/>
          </a:stretch>
        </p:blipFill>
        <p:spPr bwMode="auto">
          <a:xfrm>
            <a:off x="1193474" y="4968013"/>
            <a:ext cx="333195" cy="333195"/>
          </a:xfrm>
          <a:prstGeom prst="rect">
            <a:avLst/>
          </a:prstGeom>
          <a:noFill/>
        </p:spPr>
      </p:pic>
      <p:pic>
        <p:nvPicPr>
          <p:cNvPr id="19" name="Picture 5" descr="Twitter">
            <a:hlinkClick r:id="rId10"/>
          </p:cNvPr>
          <p:cNvPicPr>
            <a:picLocks noChangeAspect="1" noChangeArrowheads="1"/>
          </p:cNvPicPr>
          <p:nvPr/>
        </p:nvPicPr>
        <p:blipFill>
          <a:blip r:embed="rId11" cstate="print"/>
          <a:srcRect/>
          <a:stretch>
            <a:fillRect/>
          </a:stretch>
        </p:blipFill>
        <p:spPr bwMode="auto">
          <a:xfrm>
            <a:off x="1576851" y="4968013"/>
            <a:ext cx="333195" cy="333195"/>
          </a:xfrm>
          <a:prstGeom prst="rect">
            <a:avLst/>
          </a:prstGeom>
          <a:noFill/>
        </p:spPr>
      </p:pic>
      <p:pic>
        <p:nvPicPr>
          <p:cNvPr id="20" name="Picture 6" descr="YouTube">
            <a:hlinkClick r:id="rId12"/>
          </p:cNvPr>
          <p:cNvPicPr>
            <a:picLocks noChangeAspect="1" noChangeArrowheads="1"/>
          </p:cNvPicPr>
          <p:nvPr/>
        </p:nvPicPr>
        <p:blipFill>
          <a:blip r:embed="rId13"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2021 Capgemini. All rights reserved.</a:t>
            </a:r>
          </a:p>
        </p:txBody>
      </p:sp>
    </p:spTree>
    <p:extLst>
      <p:ext uri="{BB962C8B-B14F-4D97-AF65-F5344CB8AC3E}">
        <p14:creationId xmlns:p14="http://schemas.microsoft.com/office/powerpoint/2010/main" val="272233289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24" name="Image 23" descr="Capgemini">
            <a:extLst>
              <a:ext uri="{FF2B5EF4-FFF2-40B4-BE49-F238E27FC236}">
                <a16:creationId xmlns:a16="http://schemas.microsoft.com/office/drawing/2014/main" id="{67291309-8FC0-47AE-9F48-E59E45B7FC6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65367" y="5376781"/>
            <a:ext cx="3024000" cy="1226177"/>
          </a:xfrm>
          <a:prstGeom prst="rect">
            <a:avLst/>
          </a:prstGeom>
        </p:spPr>
      </p:pic>
    </p:spTree>
    <p:extLst>
      <p:ext uri="{BB962C8B-B14F-4D97-AF65-F5344CB8AC3E}">
        <p14:creationId xmlns:p14="http://schemas.microsoft.com/office/powerpoint/2010/main" val="17737084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1_Diapositive de titre">
    <p:bg>
      <p:bgPr>
        <a:solidFill>
          <a:schemeClr val="tx1"/>
        </a:solidFill>
        <a:effectLst/>
      </p:bgPr>
    </p:bg>
    <p:spTree>
      <p:nvGrpSpPr>
        <p:cNvPr id="1" name=""/>
        <p:cNvGrpSpPr/>
        <p:nvPr/>
      </p:nvGrpSpPr>
      <p:grpSpPr>
        <a:xfrm>
          <a:off x="0" y="0"/>
          <a:ext cx="0" cy="0"/>
          <a:chOff x="0" y="0"/>
          <a:chExt cx="0" cy="0"/>
        </a:xfrm>
      </p:grpSpPr>
      <p:pic>
        <p:nvPicPr>
          <p:cNvPr id="7" name="Picture Placeholder 4">
            <a:extLst>
              <a:ext uri="{FF2B5EF4-FFF2-40B4-BE49-F238E27FC236}">
                <a16:creationId xmlns:a16="http://schemas.microsoft.com/office/drawing/2014/main" id="{349DB72F-553D-4D29-B2DD-B7E31325C561}"/>
              </a:ext>
            </a:extLst>
          </p:cNvPr>
          <p:cNvPicPr>
            <a:picLocks noChangeAspect="1"/>
          </p:cNvPicPr>
          <p:nvPr/>
        </p:nvPicPr>
        <p:blipFill rotWithShape="1">
          <a:blip r:embed="rId2">
            <a:extLst>
              <a:ext uri="{28A0092B-C50C-407E-A947-70E740481C1C}">
                <a14:useLocalDpi xmlns:a14="http://schemas.microsoft.com/office/drawing/2010/main" val="0"/>
              </a:ext>
            </a:extLst>
          </a:blip>
          <a:srcRect t="211" r="9658" b="211"/>
          <a:stretch/>
        </p:blipFill>
        <p:spPr>
          <a:xfrm>
            <a:off x="2855640" y="0"/>
            <a:ext cx="9336360" cy="6858000"/>
          </a:xfrm>
          <a:prstGeom prst="rect">
            <a:avLst/>
          </a:prstGeom>
        </p:spPr>
      </p:pic>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27878" y="1969095"/>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693514" y="5065439"/>
            <a:ext cx="8282188"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695401" y="2611159"/>
            <a:ext cx="6984776" cy="2492990"/>
          </a:xfrm>
        </p:spPr>
        <p:txBody>
          <a:bodyPr wrap="square" lIns="36000" rIns="36000" bIns="0" anchor="b" anchorCtr="0">
            <a:spAutoFit/>
          </a:bodyPr>
          <a:lstStyle>
            <a:lvl1pPr algn="l">
              <a:lnSpc>
                <a:spcPct val="100000"/>
              </a:lnSpc>
              <a:defRPr sz="5400" b="1" baseline="0">
                <a:solidFill>
                  <a:schemeClr val="bg1"/>
                </a:solidFill>
                <a:latin typeface="+mn-lt"/>
              </a:defRPr>
            </a:lvl1pPr>
          </a:lstStyle>
          <a:p>
            <a:r>
              <a:rPr lang="en-US"/>
              <a:t>Click to edit Master title style</a:t>
            </a:r>
            <a:endParaRPr lang="en-GB"/>
          </a:p>
        </p:txBody>
      </p:sp>
      <p:pic>
        <p:nvPicPr>
          <p:cNvPr id="8" name="Graphic 7">
            <a:extLst>
              <a:ext uri="{FF2B5EF4-FFF2-40B4-BE49-F238E27FC236}">
                <a16:creationId xmlns:a16="http://schemas.microsoft.com/office/drawing/2014/main" id="{B5786856-BAC8-4A02-BF57-BD299BE6C5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84" y="620688"/>
            <a:ext cx="4191000" cy="962025"/>
          </a:xfrm>
          <a:prstGeom prst="rect">
            <a:avLst/>
          </a:prstGeom>
        </p:spPr>
      </p:pic>
    </p:spTree>
    <p:extLst>
      <p:ext uri="{BB962C8B-B14F-4D97-AF65-F5344CB8AC3E}">
        <p14:creationId xmlns:p14="http://schemas.microsoft.com/office/powerpoint/2010/main" val="13250956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6" name="Image 5" descr="Capgemini">
            <a:extLst>
              <a:ext uri="{FF2B5EF4-FFF2-40B4-BE49-F238E27FC236}">
                <a16:creationId xmlns:a16="http://schemas.microsoft.com/office/drawing/2014/main" id="{4E7913BD-2F2A-43EA-9355-0DD8C035B5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364112495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FBB6F5A-C089-49EB-85DA-04CA2652AF6E}"/>
              </a:ext>
            </a:extLst>
          </p:cNvPr>
          <p:cNvPicPr>
            <a:picLocks noChangeAspect="1"/>
          </p:cNvPicPr>
          <p:nvPr/>
        </p:nvPicPr>
        <p:blipFill rotWithShape="1">
          <a:blip r:embed="rId2">
            <a:extLst>
              <a:ext uri="{28A0092B-C50C-407E-A947-70E740481C1C}">
                <a14:useLocalDpi xmlns:a14="http://schemas.microsoft.com/office/drawing/2010/main" val="0"/>
              </a:ext>
            </a:extLst>
          </a:blip>
          <a:srcRect l="38027" t="2239" r="26258" b="22547"/>
          <a:stretch/>
        </p:blipFill>
        <p:spPr>
          <a:xfrm>
            <a:off x="0" y="0"/>
            <a:ext cx="4882211" cy="6858000"/>
          </a:xfrm>
          <a:prstGeom prst="rect">
            <a:avLst/>
          </a:prstGeom>
        </p:spPr>
      </p:pic>
      <p:sp>
        <p:nvSpPr>
          <p:cNvPr id="2" name="Title 1">
            <a:extLst>
              <a:ext uri="{FF2B5EF4-FFF2-40B4-BE49-F238E27FC236}">
                <a16:creationId xmlns:a16="http://schemas.microsoft.com/office/drawing/2014/main" id="{4774F36F-3194-40C1-BFCB-D2FC8CB290B2}"/>
              </a:ext>
            </a:extLst>
          </p:cNvPr>
          <p:cNvSpPr>
            <a:spLocks noGrp="1"/>
          </p:cNvSpPr>
          <p:nvPr>
            <p:ph type="title" hasCustomPrompt="1"/>
          </p:nvPr>
        </p:nvSpPr>
        <p:spPr>
          <a:xfrm>
            <a:off x="191344" y="9144"/>
            <a:ext cx="3056632" cy="827568"/>
          </a:xfrm>
          <a:prstGeom prst="rect">
            <a:avLst/>
          </a:prstGeom>
        </p:spPr>
        <p:txBody>
          <a:bodyPr/>
          <a:lstStyle>
            <a:lvl1pPr algn="l">
              <a:defRPr sz="4000">
                <a:solidFill>
                  <a:schemeClr val="bg1"/>
                </a:solidFill>
              </a:defRPr>
            </a:lvl1pPr>
          </a:lstStyle>
          <a:p>
            <a:r>
              <a:rPr lang="en-US" dirty="0"/>
              <a:t>Agenda</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dirty="0"/>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dirty="0"/>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dirty="0"/>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297439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1_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5229200"/>
            <a:ext cx="6699299"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933246"/>
            <a:ext cx="6699299" cy="2243691"/>
          </a:xfrm>
        </p:spPr>
        <p:txBody>
          <a:bodyPr wrap="square" lIns="36000" rIns="36000" bIns="0" anchor="b" anchorCtr="0">
            <a:spAutoFit/>
          </a:bodyPr>
          <a:lstStyle>
            <a:lvl1pPr algn="l">
              <a:lnSpc>
                <a:spcPct val="90000"/>
              </a:lnSpc>
              <a:defRPr sz="5400" b="1" baseline="0">
                <a:solidFill>
                  <a:schemeClr val="bg1"/>
                </a:solidFill>
                <a:latin typeface="+mn-lt"/>
              </a:defRPr>
            </a:lvl1pPr>
          </a:lstStyle>
          <a:p>
            <a:r>
              <a:rPr lang="en-US"/>
              <a:t>Click to edit Master title style</a:t>
            </a:r>
            <a:endParaRPr lang="en-GB"/>
          </a:p>
        </p:txBody>
      </p:sp>
      <p:pic>
        <p:nvPicPr>
          <p:cNvPr id="8" name="Graphic 7">
            <a:extLst>
              <a:ext uri="{FF2B5EF4-FFF2-40B4-BE49-F238E27FC236}">
                <a16:creationId xmlns:a16="http://schemas.microsoft.com/office/drawing/2014/main" id="{84BC735E-A9A3-4A52-8056-D6C0AF2637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1384" y="642523"/>
            <a:ext cx="4200525" cy="962025"/>
          </a:xfrm>
          <a:prstGeom prst="rect">
            <a:avLst/>
          </a:prstGeom>
        </p:spPr>
      </p:pic>
    </p:spTree>
    <p:extLst>
      <p:ext uri="{BB962C8B-B14F-4D97-AF65-F5344CB8AC3E}">
        <p14:creationId xmlns:p14="http://schemas.microsoft.com/office/powerpoint/2010/main" val="1017764892"/>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Section C – Wide">
    <p:spTree>
      <p:nvGrpSpPr>
        <p:cNvPr id="1" name=""/>
        <p:cNvGrpSpPr/>
        <p:nvPr/>
      </p:nvGrpSpPr>
      <p:grpSpPr>
        <a:xfrm>
          <a:off x="0" y="0"/>
          <a:ext cx="0" cy="0"/>
          <a:chOff x="0" y="0"/>
          <a:chExt cx="0" cy="0"/>
        </a:xfrm>
      </p:grpSpPr>
      <p:pic>
        <p:nvPicPr>
          <p:cNvPr id="16" name="Picture 6">
            <a:extLst>
              <a:ext uri="{FF2B5EF4-FFF2-40B4-BE49-F238E27FC236}">
                <a16:creationId xmlns:a16="http://schemas.microsoft.com/office/drawing/2014/main" id="{B313E9A5-8927-4424-8200-0B40A5FE0D8A}"/>
              </a:ext>
            </a:extLst>
          </p:cNvPr>
          <p:cNvPicPr>
            <a:picLocks noChangeAspect="1"/>
          </p:cNvPicPr>
          <p:nvPr/>
        </p:nvPicPr>
        <p:blipFill rotWithShape="1">
          <a:blip r:embed="rId2">
            <a:extLst>
              <a:ext uri="{28A0092B-C50C-407E-A947-70E740481C1C}">
                <a14:useLocalDpi xmlns:a14="http://schemas.microsoft.com/office/drawing/2010/main" val="0"/>
              </a:ext>
            </a:extLst>
          </a:blip>
          <a:srcRect l="36079" t="6949" r="40419" b="6949"/>
          <a:stretch/>
        </p:blipFill>
        <p:spPr bwMode="ltGray">
          <a:xfrm>
            <a:off x="0" y="0"/>
            <a:ext cx="2783632" cy="6858001"/>
          </a:xfrm>
          <a:prstGeom prst="rect">
            <a:avLst/>
          </a:prstGeom>
        </p:spPr>
      </p:pic>
      <p:sp>
        <p:nvSpPr>
          <p:cNvPr id="13" name="Rectangle 12">
            <a:extLst>
              <a:ext uri="{FF2B5EF4-FFF2-40B4-BE49-F238E27FC236}">
                <a16:creationId xmlns:a16="http://schemas.microsoft.com/office/drawing/2014/main" id="{11AD9EEC-2F0C-454C-A5B2-F57FD7AAED4C}"/>
              </a:ext>
            </a:extLst>
          </p:cNvPr>
          <p:cNvSpPr/>
          <p:nvPr/>
        </p:nvSpPr>
        <p:spPr bwMode="white">
          <a:xfrm>
            <a:off x="2679031" y="-1"/>
            <a:ext cx="9512969" cy="6858001"/>
          </a:xfrm>
          <a:prstGeom prst="rect">
            <a:avLst/>
          </a:prstGeom>
          <a:solidFill>
            <a:srgbClr val="0F4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auto">
          <a:xfrm>
            <a:off x="3359696" y="2095351"/>
            <a:ext cx="5781098" cy="39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lvl1pPr algn="l">
              <a:lnSpc>
                <a:spcPts val="3100"/>
              </a:lnSpc>
              <a:defRPr lang="en-US" sz="3200" b="1" cap="all" baseline="0" dirty="0">
                <a:solidFill>
                  <a:schemeClr val="bg1"/>
                </a:solidFill>
                <a:latin typeface="Ubuntu" panose="020B0504030602030204" pitchFamily="34" charset="0"/>
              </a:defRPr>
            </a:lvl1pPr>
          </a:lstStyle>
          <a:p>
            <a:pPr marL="0" lvl="0"/>
            <a:r>
              <a:rPr lang="en-US" dirty="0"/>
              <a:t>SECTION TITLE ALL CAPS</a:t>
            </a:r>
          </a:p>
        </p:txBody>
      </p:sp>
      <p:sp>
        <p:nvSpPr>
          <p:cNvPr id="9" name="Text Placeholder 8">
            <a:extLst>
              <a:ext uri="{FF2B5EF4-FFF2-40B4-BE49-F238E27FC236}">
                <a16:creationId xmlns:a16="http://schemas.microsoft.com/office/drawing/2014/main" id="{F874BF17-775B-4C09-81B2-C8403E37CEBE}"/>
              </a:ext>
            </a:extLst>
          </p:cNvPr>
          <p:cNvSpPr>
            <a:spLocks noGrp="1"/>
          </p:cNvSpPr>
          <p:nvPr>
            <p:ph type="body" sz="quarter" idx="11" hasCustomPrompt="1"/>
          </p:nvPr>
        </p:nvSpPr>
        <p:spPr>
          <a:xfrm>
            <a:off x="3359696" y="3713163"/>
            <a:ext cx="5781098" cy="2809875"/>
          </a:xfrm>
          <a:prstGeom prst="rect">
            <a:avLst/>
          </a:prstGeom>
        </p:spPr>
        <p:txBody>
          <a:bodyPr lIns="0" tIns="0" rIns="0" bIns="0"/>
          <a:lstStyle>
            <a:lvl1pPr marL="0" indent="0">
              <a:lnSpc>
                <a:spcPct val="110000"/>
              </a:lnSpc>
              <a:buNone/>
              <a:defRPr sz="1800">
                <a:solidFill>
                  <a:schemeClr val="bg1"/>
                </a:solidFill>
                <a:latin typeface="Ubuntu" panose="020B0504030602030204" pitchFamily="34" charset="0"/>
              </a:defRPr>
            </a:lvl1pPr>
          </a:lstStyle>
          <a:p>
            <a:pPr lvl="0"/>
            <a:r>
              <a:rPr lang="en-US" dirty="0"/>
              <a:t>Short chapter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a:t>
            </a:r>
            <a:r>
              <a:rPr lang="en-US" dirty="0"/>
              <a:t>.</a:t>
            </a:r>
            <a:endParaRPr lang="en-GB" dirty="0"/>
          </a:p>
        </p:txBody>
      </p:sp>
      <p:sp>
        <p:nvSpPr>
          <p:cNvPr id="5" name="Text Placeholder 4">
            <a:extLst>
              <a:ext uri="{FF2B5EF4-FFF2-40B4-BE49-F238E27FC236}">
                <a16:creationId xmlns:a16="http://schemas.microsoft.com/office/drawing/2014/main" id="{2545FEED-D34C-429E-92B0-734C0A2CAA82}"/>
              </a:ext>
            </a:extLst>
          </p:cNvPr>
          <p:cNvSpPr>
            <a:spLocks noGrp="1"/>
          </p:cNvSpPr>
          <p:nvPr>
            <p:ph type="body" sz="quarter" idx="10" hasCustomPrompt="1"/>
          </p:nvPr>
        </p:nvSpPr>
        <p:spPr>
          <a:xfrm>
            <a:off x="3359696" y="3144837"/>
            <a:ext cx="5781098" cy="476845"/>
          </a:xfrm>
          <a:prstGeom prst="rect">
            <a:avLst/>
          </a:prstGeom>
        </p:spPr>
        <p:txBody>
          <a:bodyPr lIns="0" tIns="0" rIns="0" bIns="0"/>
          <a:lstStyle>
            <a:lvl1pPr marL="0" indent="0">
              <a:buNone/>
              <a:defRPr sz="2400" cap="all" baseline="0">
                <a:solidFill>
                  <a:srgbClr val="00E6E3"/>
                </a:solidFill>
                <a:latin typeface="Ubuntu" panose="020B0504030602030204" pitchFamily="34" charset="0"/>
              </a:defRPr>
            </a:lvl1pPr>
            <a:lvl5pPr>
              <a:defRPr/>
            </a:lvl5pPr>
          </a:lstStyle>
          <a:p>
            <a:pPr lvl="0"/>
            <a:r>
              <a:rPr lang="en-US" dirty="0"/>
              <a:t>SECTION SUBTITLE ALL CAPs</a:t>
            </a:r>
            <a:endParaRPr lang="en-GB" dirty="0"/>
          </a:p>
        </p:txBody>
      </p:sp>
      <p:grpSp>
        <p:nvGrpSpPr>
          <p:cNvPr id="8" name="Group 37">
            <a:extLst>
              <a:ext uri="{FF2B5EF4-FFF2-40B4-BE49-F238E27FC236}">
                <a16:creationId xmlns:a16="http://schemas.microsoft.com/office/drawing/2014/main" id="{A0131EFA-E3CA-4470-968C-AA4EF9936122}"/>
              </a:ext>
              <a:ext uri="{C183D7F6-B498-43B3-948B-1728B52AA6E4}">
                <adec:decorative xmlns:adec="http://schemas.microsoft.com/office/drawing/2017/decorative" val="1"/>
              </a:ext>
            </a:extLst>
          </p:cNvPr>
          <p:cNvGrpSpPr/>
          <p:nvPr/>
        </p:nvGrpSpPr>
        <p:grpSpPr>
          <a:xfrm>
            <a:off x="11559747" y="210928"/>
            <a:ext cx="413177" cy="382296"/>
            <a:chOff x="5481638" y="2859088"/>
            <a:chExt cx="1231900" cy="1139825"/>
          </a:xfrm>
          <a:solidFill>
            <a:schemeClr val="bg1"/>
          </a:solidFill>
        </p:grpSpPr>
        <p:sp>
          <p:nvSpPr>
            <p:cNvPr id="10" name="Freeform 320">
              <a:extLst>
                <a:ext uri="{FF2B5EF4-FFF2-40B4-BE49-F238E27FC236}">
                  <a16:creationId xmlns:a16="http://schemas.microsoft.com/office/drawing/2014/main" id="{FE038D48-6B7B-4F99-AD46-1A717A987A80}"/>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321">
              <a:extLst>
                <a:ext uri="{FF2B5EF4-FFF2-40B4-BE49-F238E27FC236}">
                  <a16:creationId xmlns:a16="http://schemas.microsoft.com/office/drawing/2014/main" id="{8099682C-62AB-45A8-A317-C09E541E1A70}"/>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15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500"/>
                                        <p:tgtEl>
                                          <p:spTgt spid="13"/>
                                        </p:tgtEl>
                                      </p:cBhvr>
                                    </p:animEffect>
                                  </p:childTnLst>
                                </p:cTn>
                              </p:par>
                              <p:par>
                                <p:cTn id="11" presetID="63" presetClass="path" presetSubtype="0" decel="100000" fill="hold" grpId="0" nodeType="withEffect">
                                  <p:stCondLst>
                                    <p:cond delay="1000"/>
                                  </p:stCondLst>
                                  <p:childTnLst>
                                    <p:animMotion origin="layout" path="M -0.05938 0 L 4.16667E-6 0 " pathEditMode="relative" rAng="0" ptsTypes="AA">
                                      <p:cBhvr>
                                        <p:cTn id="12" dur="1500" fill="hold"/>
                                        <p:tgtEl>
                                          <p:spTgt spid="13"/>
                                        </p:tgtEl>
                                        <p:attrNameLst>
                                          <p:attrName>ppt_x</p:attrName>
                                          <p:attrName>ppt_y</p:attrName>
                                        </p:attrNameLst>
                                      </p:cBhvr>
                                      <p:rCtr x="2969" y="0"/>
                                    </p:animMotion>
                                  </p:childTnLst>
                                </p:cTn>
                              </p:par>
                              <p:par>
                                <p:cTn id="13" presetID="10" presetClass="entr" presetSubtype="0" fill="hold" grpId="0" nodeType="withEffect">
                                  <p:stCondLst>
                                    <p:cond delay="2500"/>
                                  </p:stCondLst>
                                  <p:iterate type="wd">
                                    <p:tmPct val="16667"/>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64" presetClass="path" presetSubtype="0" decel="100000" fill="hold" grpId="1" nodeType="withEffect">
                                  <p:stCondLst>
                                    <p:cond delay="2500"/>
                                  </p:stCondLst>
                                  <p:iterate type="wd">
                                    <p:tmPct val="16667"/>
                                  </p:iterate>
                                  <p:childTnLst>
                                    <p:animMotion origin="layout" path="M -4.16667E-6 0.02616 L -4.16667E-6 -4.81481E-6 " pathEditMode="relative" rAng="0" ptsTypes="AA">
                                      <p:cBhvr>
                                        <p:cTn id="17" dur="500" fill="hold"/>
                                        <p:tgtEl>
                                          <p:spTgt spid="5"/>
                                        </p:tgtEl>
                                        <p:attrNameLst>
                                          <p:attrName>ppt_x</p:attrName>
                                          <p:attrName>ppt_y</p:attrName>
                                        </p:attrNameLst>
                                      </p:cBhvr>
                                      <p:rCtr x="0" y="-1319"/>
                                    </p:animMotion>
                                  </p:childTnLst>
                                </p:cTn>
                              </p:par>
                              <p:par>
                                <p:cTn id="18" presetID="10" presetClass="entr" presetSubtype="0" fill="hold" grpId="0" nodeType="withEffect">
                                  <p:stCondLst>
                                    <p:cond delay="34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750"/>
                                        <p:tgtEl>
                                          <p:spTgt spid="9">
                                            <p:txEl>
                                              <p:pRg st="0" end="0"/>
                                            </p:txEl>
                                          </p:spTgt>
                                        </p:tgtEl>
                                      </p:cBhvr>
                                    </p:animEffect>
                                  </p:childTnLst>
                                </p:cTn>
                              </p:par>
                              <p:par>
                                <p:cTn id="21" presetID="10" presetClass="entr" presetSubtype="0" fill="hold" nodeType="withEffect">
                                  <p:stCondLst>
                                    <p:cond delay="2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150"/>
                                        <p:tgtEl>
                                          <p:spTgt spid="16"/>
                                        </p:tgtEl>
                                      </p:cBhvr>
                                    </p:animEffect>
                                  </p:childTnLst>
                                </p:cTn>
                              </p:par>
                              <p:par>
                                <p:cTn id="24" presetID="6" presetClass="emph" presetSubtype="0" fill="hold" nodeType="withEffect">
                                  <p:stCondLst>
                                    <p:cond delay="0"/>
                                  </p:stCondLst>
                                  <p:childTnLst>
                                    <p:animScale>
                                      <p:cBhvr>
                                        <p:cTn id="25" dur="150" fill="hold"/>
                                        <p:tgtEl>
                                          <p:spTgt spid="16"/>
                                        </p:tgtEl>
                                      </p:cBhvr>
                                      <p:by x="110000" y="110000"/>
                                    </p:animScale>
                                  </p:childTnLst>
                                </p:cTn>
                              </p:par>
                              <p:par>
                                <p:cTn id="26" presetID="6" presetClass="emph" presetSubtype="0" decel="100000" fill="hold" nodeType="withEffect">
                                  <p:stCondLst>
                                    <p:cond delay="200"/>
                                  </p:stCondLst>
                                  <p:childTnLst>
                                    <p:animScale>
                                      <p:cBhvr>
                                        <p:cTn id="27" dur="3450" fill="hold"/>
                                        <p:tgtEl>
                                          <p:spTgt spid="16"/>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9" grpId="0" build="p">
        <p:tmplLst>
          <p:tmpl lvl="1">
            <p:tnLst>
              <p:par>
                <p:cTn presetID="10" presetClass="entr" presetSubtype="0" fill="hold" nodeType="withEffect">
                  <p:stCondLst>
                    <p:cond delay="34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5" grpId="0">
        <p:tmplLst>
          <p:tmpl>
            <p:tnLst>
              <p:par>
                <p:cTn presetID="10" presetClass="entr" presetSubtype="0" fill="hold" nodeType="withEffect">
                  <p:stCondLst>
                    <p:cond delay="2500"/>
                  </p:stCondLst>
                  <p:iterate type="wd">
                    <p:tmPct val="16667"/>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64" presetClass="path" presetSubtype="0" decel="100000" fill="hold" nodeType="withEffect">
                  <p:stCondLst>
                    <p:cond delay="2500"/>
                  </p:stCondLst>
                  <p:iterate type="wd">
                    <p:tmPct val="16667"/>
                  </p:iterate>
                  <p:childTnLst>
                    <p:animMotion origin="layout" path="M -4.16667E-6 0.02616 L -4.16667E-6 -4.81481E-6 " pathEditMode="relative" rAng="0" ptsTypes="AA">
                      <p:cBhvr>
                        <p:cTn dur="500" fill="hold"/>
                        <p:tgtEl>
                          <p:spTgt spid="5"/>
                        </p:tgtEl>
                        <p:attrNameLst>
                          <p:attrName>ppt_x</p:attrName>
                          <p:attrName>ppt_y</p:attrName>
                        </p:attrNameLst>
                      </p:cBhvr>
                      <p:rCtr x="0" y="-1319"/>
                    </p:animMotion>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rotWithShape="1">
          <a:blip r:embed="rId12">
            <a:extLst>
              <a:ext uri="{28A0092B-C50C-407E-A947-70E740481C1C}">
                <a14:useLocalDpi xmlns:a14="http://schemas.microsoft.com/office/drawing/2010/main" val="0"/>
              </a:ext>
            </a:extLst>
          </a:blip>
          <a:srcRect l="6804" t="21979" r="11456" b="23098"/>
          <a:stretch/>
        </p:blipFill>
        <p:spPr>
          <a:xfrm rot="1808368" flipV="1">
            <a:off x="4394821" y="417955"/>
            <a:ext cx="8667942" cy="4117924"/>
          </a:xfrm>
          <a:prstGeom prst="rect">
            <a:avLst/>
          </a:prstGeom>
        </p:spPr>
      </p:pic>
      <p:pic>
        <p:nvPicPr>
          <p:cNvPr id="22" name="Graphic 21">
            <a:extLst>
              <a:ext uri="{FF2B5EF4-FFF2-40B4-BE49-F238E27FC236}">
                <a16:creationId xmlns:a16="http://schemas.microsoft.com/office/drawing/2014/main" id="{87C241BA-1CF8-46FC-BDFB-FE16C11962B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1384" y="642523"/>
            <a:ext cx="4200525" cy="962025"/>
          </a:xfrm>
          <a:prstGeom prst="rect">
            <a:avLst/>
          </a:prstGeom>
        </p:spPr>
      </p:pic>
    </p:spTree>
    <p:extLst>
      <p:ext uri="{BB962C8B-B14F-4D97-AF65-F5344CB8AC3E}">
        <p14:creationId xmlns:p14="http://schemas.microsoft.com/office/powerpoint/2010/main" val="4085864809"/>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3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17" name="Picture 2" descr="D:\My Work\Template\Icons\Social Media\LinkedIN.png">
            <a:hlinkClick r:id="rId3"/>
            <a:extLst>
              <a:ext uri="{FF2B5EF4-FFF2-40B4-BE49-F238E27FC236}">
                <a16:creationId xmlns:a16="http://schemas.microsoft.com/office/drawing/2014/main" id="{F6DF1D6E-8462-43E1-AFC5-8A5C855024F4}"/>
              </a:ext>
            </a:extLst>
          </p:cNvPr>
          <p:cNvPicPr>
            <a:picLocks noChangeAspect="1" noChangeArrowheads="1"/>
          </p:cNvPicPr>
          <p:nvPr/>
        </p:nvPicPr>
        <p:blipFill>
          <a:blip r:embed="rId4"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5"/>
            <a:extLst>
              <a:ext uri="{FF2B5EF4-FFF2-40B4-BE49-F238E27FC236}">
                <a16:creationId xmlns:a16="http://schemas.microsoft.com/office/drawing/2014/main" id="{DA74C6D2-FFE3-4CE8-B52D-0A33097AEEAF}"/>
              </a:ext>
            </a:extLst>
          </p:cNvPr>
          <p:cNvPicPr>
            <a:picLocks noChangeAspect="1" noChangeArrowheads="1"/>
          </p:cNvPicPr>
          <p:nvPr/>
        </p:nvPicPr>
        <p:blipFill>
          <a:blip r:embed="rId6"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7"/>
            <a:extLst>
              <a:ext uri="{FF2B5EF4-FFF2-40B4-BE49-F238E27FC236}">
                <a16:creationId xmlns:a16="http://schemas.microsoft.com/office/drawing/2014/main" id="{14E10122-92A2-4535-9737-8C1BE0EE0AEC}"/>
              </a:ext>
            </a:extLst>
          </p:cNvPr>
          <p:cNvPicPr>
            <a:picLocks noChangeAspect="1" noChangeArrowheads="1"/>
          </p:cNvPicPr>
          <p:nvPr/>
        </p:nvPicPr>
        <p:blipFill>
          <a:blip r:embed="rId8"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9"/>
            <a:extLst>
              <a:ext uri="{FF2B5EF4-FFF2-40B4-BE49-F238E27FC236}">
                <a16:creationId xmlns:a16="http://schemas.microsoft.com/office/drawing/2014/main" id="{BA6EF96A-02CA-41A1-9095-358FE7486671}"/>
              </a:ext>
            </a:extLst>
          </p:cNvPr>
          <p:cNvPicPr>
            <a:picLocks noChangeAspect="1" noChangeArrowheads="1"/>
          </p:cNvPicPr>
          <p:nvPr/>
        </p:nvPicPr>
        <p:blipFill>
          <a:blip r:embed="rId10"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1"/>
            <a:extLst>
              <a:ext uri="{FF2B5EF4-FFF2-40B4-BE49-F238E27FC236}">
                <a16:creationId xmlns:a16="http://schemas.microsoft.com/office/drawing/2014/main" id="{BCC76D32-C587-45AA-A26C-ED5B038C867B}"/>
              </a:ext>
            </a:extLst>
          </p:cNvPr>
          <p:cNvPicPr>
            <a:picLocks noChangeAspect="1" noChangeArrowheads="1"/>
          </p:cNvPicPr>
          <p:nvPr/>
        </p:nvPicPr>
        <p:blipFill>
          <a:blip r:embed="rId12" cstate="print"/>
          <a:srcRect/>
          <a:stretch>
            <a:fillRect/>
          </a:stretch>
        </p:blipFill>
        <p:spPr bwMode="auto">
          <a:xfrm>
            <a:off x="426720" y="5328053"/>
            <a:ext cx="333195" cy="333195"/>
          </a:xfrm>
          <a:prstGeom prst="rect">
            <a:avLst/>
          </a:prstGeom>
          <a:noFill/>
        </p:spPr>
      </p:pic>
      <p:pic>
        <p:nvPicPr>
          <p:cNvPr id="25" name="Graphic 24">
            <a:extLst>
              <a:ext uri="{FF2B5EF4-FFF2-40B4-BE49-F238E27FC236}">
                <a16:creationId xmlns:a16="http://schemas.microsoft.com/office/drawing/2014/main" id="{A93746CB-8F5F-4B1D-978B-056949B18A0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68083" y="5376781"/>
            <a:ext cx="4200525" cy="962025"/>
          </a:xfrm>
          <a:prstGeom prst="rect">
            <a:avLst/>
          </a:prstGeom>
        </p:spPr>
      </p:pic>
    </p:spTree>
    <p:extLst>
      <p:ext uri="{BB962C8B-B14F-4D97-AF65-F5344CB8AC3E}">
        <p14:creationId xmlns:p14="http://schemas.microsoft.com/office/powerpoint/2010/main" val="1805275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40310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en-US"/>
              <a:t>Click to edit Master title style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en-US"/>
              <a:t>Click icon to add picture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2401034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Section A – Narrow">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114F2D5-2CF8-48B0-90A4-B54FDB49D90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bwMode="ltGray">
          <a:xfrm>
            <a:off x="0" y="0"/>
            <a:ext cx="12192000" cy="6860032"/>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p:nvSpPr>
        <p:spPr bwMode="white">
          <a:xfrm>
            <a:off x="2679031" y="3215"/>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dirty="0"/>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p:nvPicPr>
        <p:blipFill>
          <a:blip r:embed="rId3"/>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p:nvPicPr>
        <p:blipFill>
          <a:blip r:embed="rId4"/>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p:nvPicPr>
        <p:blipFill>
          <a:blip r:embed="rId5"/>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a:t>1</a:t>
            </a:r>
            <a:endParaRPr lang="en-GB"/>
          </a:p>
        </p:txBody>
      </p:sp>
      <p:grpSp>
        <p:nvGrpSpPr>
          <p:cNvPr id="13" name="Group 37">
            <a:extLst>
              <a:ext uri="{FF2B5EF4-FFF2-40B4-BE49-F238E27FC236}">
                <a16:creationId xmlns:a16="http://schemas.microsoft.com/office/drawing/2014/main" id="{66DB8712-4F4E-4114-B3E8-851145F3E59A}"/>
              </a:ext>
              <a:ext uri="{C183D7F6-B498-43B3-948B-1728B52AA6E4}">
                <adec:decorative xmlns:adec="http://schemas.microsoft.com/office/drawing/2017/decorative" val="1"/>
              </a:ext>
            </a:extLst>
          </p:cNvPr>
          <p:cNvGrpSpPr/>
          <p:nvPr/>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321">
              <a:extLst>
                <a:ext uri="{FF2B5EF4-FFF2-40B4-BE49-F238E27FC236}">
                  <a16:creationId xmlns:a16="http://schemas.microsoft.com/office/drawing/2014/main" id="{19B223FC-79E0-4FBE-B983-062163C65EED}"/>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79555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3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750"/>
                                  </p:stCondLst>
                                  <p:iterate type="wd">
                                    <p:tmPct val="16667"/>
                                  </p:iterate>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2" dur="500" fill="hold"/>
                                        <p:tgtEl>
                                          <p:spTgt spid="14"/>
                                        </p:tgtEl>
                                        <p:attrNameLst>
                                          <p:attrName>ppt_x</p:attrName>
                                          <p:attrName>ppt_y</p:attrName>
                                        </p:attrNameLst>
                                      </p:cBhvr>
                                      <p:rCtr x="0" y="-1319"/>
                                    </p:animMotion>
                                  </p:childTnLst>
                                </p:cTn>
                              </p:par>
                              <p:par>
                                <p:cTn id="13" presetID="10" presetClass="entr" presetSubtype="0" fill="hold" grpId="1" nodeType="withEffect">
                                  <p:stCondLst>
                                    <p:cond delay="125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63" presetClass="path" presetSubtype="0" decel="100000" fill="hold" grpId="0" nodeType="withEffect">
                                  <p:stCondLst>
                                    <p:cond delay="1250"/>
                                  </p:stCondLst>
                                  <p:childTnLst>
                                    <p:animMotion origin="layout" path="M -0.05937 0 L -8.33333E-7 0 " pathEditMode="relative" rAng="0" ptsTypes="AA">
                                      <p:cBhvr>
                                        <p:cTn id="17" dur="1100" fill="hold"/>
                                        <p:tgtEl>
                                          <p:spTgt spid="20"/>
                                        </p:tgtEl>
                                        <p:attrNameLst>
                                          <p:attrName>ppt_x</p:attrName>
                                          <p:attrName>ppt_y</p:attrName>
                                        </p:attrNameLst>
                                      </p:cBhvr>
                                      <p:rCtr x="2969" y="0"/>
                                    </p:animMotion>
                                  </p:childTnLst>
                                </p:cTn>
                              </p:par>
                              <p:par>
                                <p:cTn id="18" presetID="22" presetClass="entr" presetSubtype="4" fill="hold"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2200"/>
                                        <p:tgtEl>
                                          <p:spTgt spid="9"/>
                                        </p:tgtEl>
                                      </p:cBhvr>
                                    </p:animEffect>
                                  </p:childTnLst>
                                </p:cTn>
                              </p:par>
                              <p:par>
                                <p:cTn id="21" presetID="22" presetClass="entr" presetSubtype="2" fill="hold" nodeType="withEffect">
                                  <p:stCondLst>
                                    <p:cond delay="210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1250"/>
                                        <p:tgtEl>
                                          <p:spTgt spid="8"/>
                                        </p:tgtEl>
                                      </p:cBhvr>
                                    </p:animEffect>
                                  </p:childTnLst>
                                </p:cTn>
                              </p:par>
                              <p:par>
                                <p:cTn id="24" presetID="22" presetClass="entr" presetSubtype="4" fill="hold" nodeType="withEffect">
                                  <p:stCondLst>
                                    <p:cond delay="330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1100"/>
                                        <p:tgtEl>
                                          <p:spTgt spid="6"/>
                                        </p:tgtEl>
                                      </p:cBhvr>
                                    </p:animEffect>
                                  </p:childTnLst>
                                </p:cTn>
                              </p:par>
                              <p:par>
                                <p:cTn id="27" presetID="10" presetClass="entr" presetSubtype="0" fill="hold" nodeType="withEffect">
                                  <p:stCondLst>
                                    <p:cond delay="2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150"/>
                                        <p:tgtEl>
                                          <p:spTgt spid="17"/>
                                        </p:tgtEl>
                                      </p:cBhvr>
                                    </p:animEffect>
                                  </p:childTnLst>
                                </p:cTn>
                              </p:par>
                              <p:par>
                                <p:cTn id="30" presetID="6" presetClass="emph" presetSubtype="0" fill="hold" nodeType="withEffect">
                                  <p:stCondLst>
                                    <p:cond delay="0"/>
                                  </p:stCondLst>
                                  <p:childTnLst>
                                    <p:animScale>
                                      <p:cBhvr>
                                        <p:cTn id="31" dur="150" fill="hold"/>
                                        <p:tgtEl>
                                          <p:spTgt spid="17"/>
                                        </p:tgtEl>
                                      </p:cBhvr>
                                      <p:by x="110000" y="110000"/>
                                    </p:animScale>
                                  </p:childTnLst>
                                </p:cTn>
                              </p:par>
                              <p:par>
                                <p:cTn id="32" presetID="6" presetClass="emph" presetSubtype="0" decel="100000" fill="hold" nodeType="withEffect">
                                  <p:stCondLst>
                                    <p:cond delay="200"/>
                                  </p:stCondLst>
                                  <p:childTnLst>
                                    <p:animScale>
                                      <p:cBhvr>
                                        <p:cTn id="33" dur="3450" fill="hold"/>
                                        <p:tgtEl>
                                          <p:spTgt spid="17"/>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C – Wide">
    <p:spTree>
      <p:nvGrpSpPr>
        <p:cNvPr id="1" name=""/>
        <p:cNvGrpSpPr/>
        <p:nvPr/>
      </p:nvGrpSpPr>
      <p:grpSpPr>
        <a:xfrm>
          <a:off x="0" y="0"/>
          <a:ext cx="0" cy="0"/>
          <a:chOff x="0" y="0"/>
          <a:chExt cx="0" cy="0"/>
        </a:xfrm>
      </p:grpSpPr>
      <p:pic>
        <p:nvPicPr>
          <p:cNvPr id="16" name="Picture 6">
            <a:extLst>
              <a:ext uri="{FF2B5EF4-FFF2-40B4-BE49-F238E27FC236}">
                <a16:creationId xmlns:a16="http://schemas.microsoft.com/office/drawing/2014/main" id="{B313E9A5-8927-4424-8200-0B40A5FE0D8A}"/>
              </a:ext>
            </a:extLst>
          </p:cNvPr>
          <p:cNvPicPr>
            <a:picLocks noChangeAspect="1"/>
          </p:cNvPicPr>
          <p:nvPr/>
        </p:nvPicPr>
        <p:blipFill>
          <a:blip r:embed="rId2">
            <a:extLst>
              <a:ext uri="{28A0092B-C50C-407E-A947-70E740481C1C}">
                <a14:useLocalDpi xmlns:a14="http://schemas.microsoft.com/office/drawing/2010/main"/>
              </a:ext>
            </a:extLst>
          </a:blip>
          <a:srcRect/>
          <a:stretch/>
        </p:blipFill>
        <p:spPr bwMode="ltGray">
          <a:xfrm>
            <a:off x="0" y="-1"/>
            <a:ext cx="12192000" cy="6858000"/>
          </a:xfrm>
          <a:prstGeom prst="rect">
            <a:avLst/>
          </a:prstGeom>
        </p:spPr>
      </p:pic>
      <p:sp>
        <p:nvSpPr>
          <p:cNvPr id="13" name="Rectangle 12">
            <a:extLst>
              <a:ext uri="{FF2B5EF4-FFF2-40B4-BE49-F238E27FC236}">
                <a16:creationId xmlns:a16="http://schemas.microsoft.com/office/drawing/2014/main" id="{11AD9EEC-2F0C-454C-A5B2-F57FD7AAED4C}"/>
              </a:ext>
            </a:extLst>
          </p:cNvPr>
          <p:cNvSpPr/>
          <p:nvPr/>
        </p:nvSpPr>
        <p:spPr bwMode="white">
          <a:xfrm>
            <a:off x="2679031" y="-1"/>
            <a:ext cx="9512969" cy="6858001"/>
          </a:xfrm>
          <a:prstGeom prst="rect">
            <a:avLst/>
          </a:prstGeom>
          <a:solidFill>
            <a:srgbClr val="145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auto">
          <a:xfrm>
            <a:off x="3359696" y="2095351"/>
            <a:ext cx="5781098" cy="39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lvl1pPr algn="l">
              <a:lnSpc>
                <a:spcPts val="3100"/>
              </a:lnSpc>
              <a:defRPr lang="en-US" sz="3200" b="1" cap="all" baseline="0" dirty="0">
                <a:solidFill>
                  <a:schemeClr val="bg1"/>
                </a:solidFill>
                <a:latin typeface="Ubuntu" panose="020B0504030602030204" pitchFamily="34" charset="0"/>
              </a:defRPr>
            </a:lvl1pPr>
          </a:lstStyle>
          <a:p>
            <a:pPr marL="0" lvl="0"/>
            <a:r>
              <a:rPr lang="en-US"/>
              <a:t>SECTION TITLE ALL CAPS</a:t>
            </a:r>
          </a:p>
        </p:txBody>
      </p:sp>
      <p:sp>
        <p:nvSpPr>
          <p:cNvPr id="5" name="Text Placeholder 4">
            <a:extLst>
              <a:ext uri="{FF2B5EF4-FFF2-40B4-BE49-F238E27FC236}">
                <a16:creationId xmlns:a16="http://schemas.microsoft.com/office/drawing/2014/main" id="{2545FEED-D34C-429E-92B0-734C0A2CAA82}"/>
              </a:ext>
            </a:extLst>
          </p:cNvPr>
          <p:cNvSpPr>
            <a:spLocks noGrp="1"/>
          </p:cNvSpPr>
          <p:nvPr>
            <p:ph type="body" sz="quarter" idx="10" hasCustomPrompt="1"/>
          </p:nvPr>
        </p:nvSpPr>
        <p:spPr>
          <a:xfrm>
            <a:off x="3359696" y="3144837"/>
            <a:ext cx="5781098" cy="476845"/>
          </a:xfrm>
          <a:prstGeom prst="rect">
            <a:avLst/>
          </a:prstGeom>
        </p:spPr>
        <p:txBody>
          <a:bodyPr lIns="0" tIns="0" rIns="0" bIns="0"/>
          <a:lstStyle>
            <a:lvl1pPr marL="0" indent="0">
              <a:buNone/>
              <a:defRPr sz="2400" cap="all" baseline="0">
                <a:solidFill>
                  <a:srgbClr val="00E6E3"/>
                </a:solidFill>
                <a:latin typeface="Ubuntu" panose="020B0504030602030204" pitchFamily="34" charset="0"/>
              </a:defRPr>
            </a:lvl1pPr>
            <a:lvl5pPr>
              <a:defRPr/>
            </a:lvl5pPr>
          </a:lstStyle>
          <a:p>
            <a:pPr lvl="0"/>
            <a:r>
              <a:rPr lang="en-US" dirty="0"/>
              <a:t>SECTION SUBTITLE ALL CAPs</a:t>
            </a:r>
            <a:endParaRPr lang="en-GB" dirty="0"/>
          </a:p>
        </p:txBody>
      </p:sp>
      <p:sp>
        <p:nvSpPr>
          <p:cNvPr id="9" name="Text Placeholder 8">
            <a:extLst>
              <a:ext uri="{FF2B5EF4-FFF2-40B4-BE49-F238E27FC236}">
                <a16:creationId xmlns:a16="http://schemas.microsoft.com/office/drawing/2014/main" id="{F874BF17-775B-4C09-81B2-C8403E37CEBE}"/>
              </a:ext>
            </a:extLst>
          </p:cNvPr>
          <p:cNvSpPr>
            <a:spLocks noGrp="1"/>
          </p:cNvSpPr>
          <p:nvPr>
            <p:ph type="body" sz="quarter" idx="11" hasCustomPrompt="1"/>
          </p:nvPr>
        </p:nvSpPr>
        <p:spPr>
          <a:xfrm>
            <a:off x="3359696" y="3713163"/>
            <a:ext cx="5781098" cy="2809875"/>
          </a:xfrm>
          <a:prstGeom prst="rect">
            <a:avLst/>
          </a:prstGeom>
        </p:spPr>
        <p:txBody>
          <a:bodyPr lIns="0" tIns="0" rIns="0" bIns="0"/>
          <a:lstStyle>
            <a:lvl1pPr marL="0" indent="0">
              <a:lnSpc>
                <a:spcPct val="110000"/>
              </a:lnSpc>
              <a:buNone/>
              <a:defRPr sz="1800">
                <a:solidFill>
                  <a:schemeClr val="bg1"/>
                </a:solidFill>
                <a:latin typeface="Ubuntu" panose="020B0504030602030204" pitchFamily="34" charset="0"/>
              </a:defRPr>
            </a:lvl1pPr>
          </a:lstStyle>
          <a:p>
            <a:pPr lvl="0"/>
            <a:r>
              <a:rPr lang="en-US" dirty="0"/>
              <a:t>Short chapter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a:t>
            </a:r>
            <a:r>
              <a:rPr lang="en-US" dirty="0"/>
              <a:t>.</a:t>
            </a:r>
            <a:endParaRPr lang="en-GB" dirty="0"/>
          </a:p>
        </p:txBody>
      </p:sp>
      <p:grpSp>
        <p:nvGrpSpPr>
          <p:cNvPr id="8" name="Group 37">
            <a:extLst>
              <a:ext uri="{FF2B5EF4-FFF2-40B4-BE49-F238E27FC236}">
                <a16:creationId xmlns:a16="http://schemas.microsoft.com/office/drawing/2014/main" id="{89B4162E-9D70-4209-8DF4-1DED4106593B}"/>
              </a:ext>
              <a:ext uri="{C183D7F6-B498-43B3-948B-1728B52AA6E4}">
                <adec:decorative xmlns:adec="http://schemas.microsoft.com/office/drawing/2017/decorative" val="1"/>
              </a:ext>
            </a:extLst>
          </p:cNvPr>
          <p:cNvGrpSpPr/>
          <p:nvPr/>
        </p:nvGrpSpPr>
        <p:grpSpPr>
          <a:xfrm>
            <a:off x="11559747" y="210928"/>
            <a:ext cx="413177" cy="382296"/>
            <a:chOff x="5481638" y="2859088"/>
            <a:chExt cx="1231900" cy="1139825"/>
          </a:xfrm>
          <a:solidFill>
            <a:schemeClr val="bg1"/>
          </a:solidFill>
        </p:grpSpPr>
        <p:sp>
          <p:nvSpPr>
            <p:cNvPr id="10" name="Freeform 320">
              <a:extLst>
                <a:ext uri="{FF2B5EF4-FFF2-40B4-BE49-F238E27FC236}">
                  <a16:creationId xmlns:a16="http://schemas.microsoft.com/office/drawing/2014/main" id="{0DC7C616-15E8-4116-9F0B-2B12EA97341E}"/>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321">
              <a:extLst>
                <a:ext uri="{FF2B5EF4-FFF2-40B4-BE49-F238E27FC236}">
                  <a16:creationId xmlns:a16="http://schemas.microsoft.com/office/drawing/2014/main" id="{8CD5D6CE-DA21-4029-90DF-6FD0FE6AC0BC}"/>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24827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500"/>
                                        <p:tgtEl>
                                          <p:spTgt spid="13"/>
                                        </p:tgtEl>
                                      </p:cBhvr>
                                    </p:animEffect>
                                  </p:childTnLst>
                                </p:cTn>
                              </p:par>
                              <p:par>
                                <p:cTn id="11" presetID="63" presetClass="path" presetSubtype="0" decel="100000" fill="hold" grpId="0" nodeType="withEffect">
                                  <p:stCondLst>
                                    <p:cond delay="1000"/>
                                  </p:stCondLst>
                                  <p:childTnLst>
                                    <p:animMotion origin="layout" path="M -0.05938 0 L 4.16667E-6 0 " pathEditMode="relative" rAng="0" ptsTypes="AA">
                                      <p:cBhvr>
                                        <p:cTn id="12" dur="1500" fill="hold"/>
                                        <p:tgtEl>
                                          <p:spTgt spid="13"/>
                                        </p:tgtEl>
                                        <p:attrNameLst>
                                          <p:attrName>ppt_x</p:attrName>
                                          <p:attrName>ppt_y</p:attrName>
                                        </p:attrNameLst>
                                      </p:cBhvr>
                                      <p:rCtr x="2969" y="0"/>
                                    </p:animMotion>
                                  </p:childTnLst>
                                </p:cTn>
                              </p:par>
                              <p:par>
                                <p:cTn id="13" presetID="10" presetClass="entr" presetSubtype="0" fill="hold" grpId="0" nodeType="withEffect">
                                  <p:stCondLst>
                                    <p:cond delay="2500"/>
                                  </p:stCondLst>
                                  <p:iterate type="wd">
                                    <p:tmPct val="16667"/>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64" presetClass="path" presetSubtype="0" decel="100000" fill="hold" grpId="1" nodeType="withEffect">
                                  <p:stCondLst>
                                    <p:cond delay="2500"/>
                                  </p:stCondLst>
                                  <p:iterate type="wd">
                                    <p:tmPct val="16667"/>
                                  </p:iterate>
                                  <p:childTnLst>
                                    <p:animMotion origin="layout" path="M -4.16667E-6 0.02616 L -4.16667E-6 -4.81481E-6 " pathEditMode="relative" rAng="0" ptsTypes="AA">
                                      <p:cBhvr>
                                        <p:cTn id="17" dur="500" fill="hold"/>
                                        <p:tgtEl>
                                          <p:spTgt spid="5"/>
                                        </p:tgtEl>
                                        <p:attrNameLst>
                                          <p:attrName>ppt_x</p:attrName>
                                          <p:attrName>ppt_y</p:attrName>
                                        </p:attrNameLst>
                                      </p:cBhvr>
                                      <p:rCtr x="0" y="-1319"/>
                                    </p:animMotion>
                                  </p:childTnLst>
                                </p:cTn>
                              </p:par>
                              <p:par>
                                <p:cTn id="18" presetID="10" presetClass="entr" presetSubtype="0" fill="hold" grpId="0" nodeType="withEffect">
                                  <p:stCondLst>
                                    <p:cond delay="34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750"/>
                                        <p:tgtEl>
                                          <p:spTgt spid="9">
                                            <p:txEl>
                                              <p:pRg st="0" end="0"/>
                                            </p:txEl>
                                          </p:spTgt>
                                        </p:tgtEl>
                                      </p:cBhvr>
                                    </p:animEffect>
                                  </p:childTnLst>
                                </p:cTn>
                              </p:par>
                              <p:par>
                                <p:cTn id="21" presetID="10" presetClass="entr" presetSubtype="0" fill="hold" nodeType="withEffect">
                                  <p:stCondLst>
                                    <p:cond delay="2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150"/>
                                        <p:tgtEl>
                                          <p:spTgt spid="16"/>
                                        </p:tgtEl>
                                      </p:cBhvr>
                                    </p:animEffect>
                                  </p:childTnLst>
                                </p:cTn>
                              </p:par>
                              <p:par>
                                <p:cTn id="24" presetID="6" presetClass="emph" presetSubtype="0" fill="hold" nodeType="withEffect">
                                  <p:stCondLst>
                                    <p:cond delay="0"/>
                                  </p:stCondLst>
                                  <p:childTnLst>
                                    <p:animScale>
                                      <p:cBhvr>
                                        <p:cTn id="25" dur="150" fill="hold"/>
                                        <p:tgtEl>
                                          <p:spTgt spid="16"/>
                                        </p:tgtEl>
                                      </p:cBhvr>
                                      <p:by x="110000" y="110000"/>
                                    </p:animScale>
                                  </p:childTnLst>
                                </p:cTn>
                              </p:par>
                              <p:par>
                                <p:cTn id="26" presetID="6" presetClass="emph" presetSubtype="0" decel="100000" fill="hold" nodeType="withEffect">
                                  <p:stCondLst>
                                    <p:cond delay="200"/>
                                  </p:stCondLst>
                                  <p:childTnLst>
                                    <p:animScale>
                                      <p:cBhvr>
                                        <p:cTn id="27" dur="3450" fill="hold"/>
                                        <p:tgtEl>
                                          <p:spTgt spid="16"/>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5" grpId="0">
        <p:tmplLst>
          <p:tmpl>
            <p:tnLst>
              <p:par>
                <p:cTn presetID="10" presetClass="entr" presetSubtype="0" fill="hold" nodeType="withEffect">
                  <p:stCondLst>
                    <p:cond delay="2500"/>
                  </p:stCondLst>
                  <p:iterate type="wd">
                    <p:tmPct val="16667"/>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64" presetClass="path" presetSubtype="0" decel="100000" fill="hold" nodeType="withEffect">
                  <p:stCondLst>
                    <p:cond delay="2500"/>
                  </p:stCondLst>
                  <p:iterate type="wd">
                    <p:tmPct val="16667"/>
                  </p:iterate>
                  <p:childTnLst>
                    <p:animMotion origin="layout" path="M -4.16667E-6 0.02616 L -4.16667E-6 -4.81481E-6 " pathEditMode="relative" rAng="0" ptsTypes="AA">
                      <p:cBhvr>
                        <p:cTn dur="500" fill="hold"/>
                        <p:tgtEl>
                          <p:spTgt spid="5"/>
                        </p:tgtEl>
                        <p:attrNameLst>
                          <p:attrName>ppt_x</p:attrName>
                          <p:attrName>ppt_y</p:attrName>
                        </p:attrNameLst>
                      </p:cBhvr>
                      <p:rCtr x="0" y="-1319"/>
                    </p:animMotion>
                  </p:childTnLst>
                </p:cTn>
              </p:par>
            </p:tnLst>
          </p:tmpl>
        </p:tmplLst>
      </p:bldP>
      <p:bldP spid="9" grpId="0" build="p">
        <p:tmplLst>
          <p:tmpl lvl="1">
            <p:tnLst>
              <p:par>
                <p:cTn presetID="10" presetClass="entr" presetSubtype="0" fill="hold" nodeType="withEffect">
                  <p:stCondLst>
                    <p:cond delay="34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Freeform 1">
            <a:extLst>
              <a:ext uri="{FF2B5EF4-FFF2-40B4-BE49-F238E27FC236}">
                <a16:creationId xmlns:a16="http://schemas.microsoft.com/office/drawing/2014/main" id="{D8852466-818B-4BD5-9E05-CD2D38F2D7BD}"/>
              </a:ext>
            </a:extLst>
          </p:cNvPr>
          <p:cNvSpPr/>
          <p:nvPr userDrawn="1"/>
        </p:nvSpPr>
        <p:spPr>
          <a:xfrm flipH="1">
            <a:off x="0" y="0"/>
            <a:ext cx="7817708" cy="1440180"/>
          </a:xfrm>
          <a:custGeom>
            <a:avLst/>
            <a:gdLst>
              <a:gd name="connsiteX0" fmla="*/ 0 w 5970850"/>
              <a:gd name="connsiteY0" fmla="*/ 0 h 2083136"/>
              <a:gd name="connsiteX1" fmla="*/ 5970850 w 5970850"/>
              <a:gd name="connsiteY1" fmla="*/ 0 h 2083136"/>
              <a:gd name="connsiteX2" fmla="*/ 5970850 w 5970850"/>
              <a:gd name="connsiteY2" fmla="*/ 726675 h 2083136"/>
              <a:gd name="connsiteX3" fmla="*/ 4614389 w 5970850"/>
              <a:gd name="connsiteY3" fmla="*/ 2083136 h 2083136"/>
              <a:gd name="connsiteX4" fmla="*/ 0 w 5970850"/>
              <a:gd name="connsiteY4" fmla="*/ 0 h 208313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8795"/>
              <a:gd name="connsiteX1" fmla="*/ 5970850 w 5970850"/>
              <a:gd name="connsiteY1" fmla="*/ 0 h 2088795"/>
              <a:gd name="connsiteX2" fmla="*/ 5970850 w 5970850"/>
              <a:gd name="connsiteY2" fmla="*/ 726675 h 2088795"/>
              <a:gd name="connsiteX3" fmla="*/ 4568669 w 5970850"/>
              <a:gd name="connsiteY3" fmla="*/ 2086946 h 2088795"/>
              <a:gd name="connsiteX4" fmla="*/ 0 w 5970850"/>
              <a:gd name="connsiteY4" fmla="*/ 0 h 2088795"/>
              <a:gd name="connsiteX0" fmla="*/ 0 w 5970850"/>
              <a:gd name="connsiteY0" fmla="*/ 0 h 2088947"/>
              <a:gd name="connsiteX1" fmla="*/ 5970850 w 5970850"/>
              <a:gd name="connsiteY1" fmla="*/ 0 h 2088947"/>
              <a:gd name="connsiteX2" fmla="*/ 5970850 w 5970850"/>
              <a:gd name="connsiteY2" fmla="*/ 726675 h 2088947"/>
              <a:gd name="connsiteX3" fmla="*/ 4568669 w 5970850"/>
              <a:gd name="connsiteY3" fmla="*/ 2086946 h 2088947"/>
              <a:gd name="connsiteX4" fmla="*/ 0 w 5970850"/>
              <a:gd name="connsiteY4" fmla="*/ 0 h 2088947"/>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25130"/>
              <a:gd name="connsiteY0" fmla="*/ 0 h 2086946"/>
              <a:gd name="connsiteX1" fmla="*/ 5925130 w 5925130"/>
              <a:gd name="connsiteY1" fmla="*/ 0 h 2086946"/>
              <a:gd name="connsiteX2" fmla="*/ 5925130 w 5925130"/>
              <a:gd name="connsiteY2" fmla="*/ 726675 h 2086946"/>
              <a:gd name="connsiteX3" fmla="*/ 4522949 w 5925130"/>
              <a:gd name="connsiteY3" fmla="*/ 2086946 h 2086946"/>
              <a:gd name="connsiteX4" fmla="*/ 0 w 5925130"/>
              <a:gd name="connsiteY4" fmla="*/ 0 h 2086946"/>
              <a:gd name="connsiteX0" fmla="*/ 0 w 5940370"/>
              <a:gd name="connsiteY0" fmla="*/ 0 h 2086946"/>
              <a:gd name="connsiteX1" fmla="*/ 5940370 w 5940370"/>
              <a:gd name="connsiteY1" fmla="*/ 0 h 2086946"/>
              <a:gd name="connsiteX2" fmla="*/ 5940370 w 5940370"/>
              <a:gd name="connsiteY2" fmla="*/ 726675 h 2086946"/>
              <a:gd name="connsiteX3" fmla="*/ 4538189 w 5940370"/>
              <a:gd name="connsiteY3" fmla="*/ 2086946 h 2086946"/>
              <a:gd name="connsiteX4" fmla="*/ 0 w 5940370"/>
              <a:gd name="connsiteY4" fmla="*/ 0 h 2086946"/>
              <a:gd name="connsiteX0" fmla="*/ 0 w 5940370"/>
              <a:gd name="connsiteY0" fmla="*/ 0 h 2086946"/>
              <a:gd name="connsiteX1" fmla="*/ 5940370 w 5940370"/>
              <a:gd name="connsiteY1" fmla="*/ 0 h 2086946"/>
              <a:gd name="connsiteX2" fmla="*/ 5940370 w 5940370"/>
              <a:gd name="connsiteY2" fmla="*/ 726675 h 2086946"/>
              <a:gd name="connsiteX3" fmla="*/ 4538189 w 5940370"/>
              <a:gd name="connsiteY3" fmla="*/ 2086946 h 2086946"/>
              <a:gd name="connsiteX4" fmla="*/ 0 w 5940370"/>
              <a:gd name="connsiteY4" fmla="*/ 0 h 2086946"/>
              <a:gd name="connsiteX0" fmla="*/ 0 w 5940370"/>
              <a:gd name="connsiteY0" fmla="*/ 0 h 2075516"/>
              <a:gd name="connsiteX1" fmla="*/ 5940370 w 5940370"/>
              <a:gd name="connsiteY1" fmla="*/ 0 h 2075516"/>
              <a:gd name="connsiteX2" fmla="*/ 5940370 w 5940370"/>
              <a:gd name="connsiteY2" fmla="*/ 726675 h 2075516"/>
              <a:gd name="connsiteX3" fmla="*/ 4583909 w 5940370"/>
              <a:gd name="connsiteY3" fmla="*/ 2075516 h 2075516"/>
              <a:gd name="connsiteX4" fmla="*/ 0 w 5940370"/>
              <a:gd name="connsiteY4" fmla="*/ 0 h 2075516"/>
              <a:gd name="connsiteX0" fmla="*/ 0 w 5940370"/>
              <a:gd name="connsiteY0" fmla="*/ 0 h 2075528"/>
              <a:gd name="connsiteX1" fmla="*/ 5940370 w 5940370"/>
              <a:gd name="connsiteY1" fmla="*/ 0 h 2075528"/>
              <a:gd name="connsiteX2" fmla="*/ 5940370 w 5940370"/>
              <a:gd name="connsiteY2" fmla="*/ 726675 h 2075528"/>
              <a:gd name="connsiteX3" fmla="*/ 458390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8390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720"/>
              <a:gd name="connsiteX1" fmla="*/ 5940370 w 5940370"/>
              <a:gd name="connsiteY1" fmla="*/ 0 h 2075720"/>
              <a:gd name="connsiteX2" fmla="*/ 5940370 w 5940370"/>
              <a:gd name="connsiteY2" fmla="*/ 726675 h 2075720"/>
              <a:gd name="connsiteX3" fmla="*/ 4568669 w 5940370"/>
              <a:gd name="connsiteY3" fmla="*/ 2075516 h 2075720"/>
              <a:gd name="connsiteX4" fmla="*/ 0 w 5940370"/>
              <a:gd name="connsiteY4" fmla="*/ 0 h 207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0370" h="2075720">
                <a:moveTo>
                  <a:pt x="0" y="0"/>
                </a:moveTo>
                <a:lnTo>
                  <a:pt x="5940370" y="0"/>
                </a:lnTo>
                <a:lnTo>
                  <a:pt x="5940370" y="726675"/>
                </a:lnTo>
                <a:cubicBezTo>
                  <a:pt x="5831116" y="1256299"/>
                  <a:pt x="5573273" y="2090722"/>
                  <a:pt x="4568669" y="2075516"/>
                </a:cubicBezTo>
                <a:cubicBezTo>
                  <a:pt x="4051619" y="1166507"/>
                  <a:pt x="585630" y="1659579"/>
                  <a:pt x="0" y="0"/>
                </a:cubicBezTo>
                <a:close/>
              </a:path>
            </a:pathLst>
          </a:cu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itchFamily="34" charset="0"/>
              <a:cs typeface="Arial" pitchFamily="34" charset="0"/>
            </a:endParaRPr>
          </a:p>
        </p:txBody>
      </p:sp>
      <p:sp>
        <p:nvSpPr>
          <p:cNvPr id="2" name="Title 1">
            <a:extLst>
              <a:ext uri="{FF2B5EF4-FFF2-40B4-BE49-F238E27FC236}">
                <a16:creationId xmlns:a16="http://schemas.microsoft.com/office/drawing/2014/main" id="{0C0E2D29-B239-655B-3B6C-50E8BC1C23E6}"/>
              </a:ext>
            </a:extLst>
          </p:cNvPr>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2546584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68339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36000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9" name="Rectangle 43">
            <a:extLst>
              <a:ext uri="{FF2B5EF4-FFF2-40B4-BE49-F238E27FC236}">
                <a16:creationId xmlns:a16="http://schemas.microsoft.com/office/drawing/2014/main" id="{1302EB1D-4F45-4228-A725-9CA0AEFCE017}"/>
              </a:ext>
            </a:extLst>
          </p:cNvPr>
          <p:cNvSpPr/>
          <p:nvPr/>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‹nr.›</a:t>
            </a:fld>
            <a:endParaRPr lang="en-US" sz="800">
              <a:solidFill>
                <a:srgbClr val="A6A6A6"/>
              </a:solidFill>
              <a:latin typeface="Ubuntu" panose="020B0504030602030204" pitchFamily="34" charset="0"/>
              <a:cs typeface="Arial" panose="020B0604020202020204" pitchFamily="34" charset="0"/>
            </a:endParaRPr>
          </a:p>
        </p:txBody>
      </p:sp>
      <p:grpSp>
        <p:nvGrpSpPr>
          <p:cNvPr id="16" name="Groupe 2">
            <a:extLst>
              <a:ext uri="{FF2B5EF4-FFF2-40B4-BE49-F238E27FC236}">
                <a16:creationId xmlns:a16="http://schemas.microsoft.com/office/drawing/2014/main" id="{5B78ABBB-B087-451B-915A-355718081D3C}"/>
              </a:ext>
            </a:extLst>
          </p:cNvPr>
          <p:cNvGrpSpPr/>
          <p:nvPr userDrawn="1"/>
        </p:nvGrpSpPr>
        <p:grpSpPr>
          <a:xfrm>
            <a:off x="12355040" y="33161"/>
            <a:ext cx="360000" cy="1800000"/>
            <a:chOff x="12355040" y="33161"/>
            <a:chExt cx="360000" cy="1800000"/>
          </a:xfrm>
        </p:grpSpPr>
        <p:sp>
          <p:nvSpPr>
            <p:cNvPr id="17" name="Rectangle 16">
              <a:extLst>
                <a:ext uri="{FF2B5EF4-FFF2-40B4-BE49-F238E27FC236}">
                  <a16:creationId xmlns:a16="http://schemas.microsoft.com/office/drawing/2014/main" id="{AB9BCB5B-6902-4E98-B5ED-89F81FE3A834}"/>
                </a:ext>
              </a:extLst>
            </p:cNvPr>
            <p:cNvSpPr/>
            <p:nvPr userDrawn="1"/>
          </p:nvSpPr>
          <p:spPr>
            <a:xfrm>
              <a:off x="12355040" y="33161"/>
              <a:ext cx="360000" cy="3600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8" name="Rectangle 17">
              <a:extLst>
                <a:ext uri="{FF2B5EF4-FFF2-40B4-BE49-F238E27FC236}">
                  <a16:creationId xmlns:a16="http://schemas.microsoft.com/office/drawing/2014/main" id="{386AC912-8C51-4D99-B34E-989177FE2628}"/>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19" name="Rectangle 18">
              <a:extLst>
                <a:ext uri="{FF2B5EF4-FFF2-40B4-BE49-F238E27FC236}">
                  <a16:creationId xmlns:a16="http://schemas.microsoft.com/office/drawing/2014/main" id="{7D70D6EC-8379-47BA-826B-7A6E3E65F737}"/>
                </a:ext>
              </a:extLst>
            </p:cNvPr>
            <p:cNvSpPr/>
            <p:nvPr userDrawn="1"/>
          </p:nvSpPr>
          <p:spPr>
            <a:xfrm>
              <a:off x="12355040" y="753161"/>
              <a:ext cx="360000" cy="3600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0" name="Rectangle 19">
              <a:extLst>
                <a:ext uri="{FF2B5EF4-FFF2-40B4-BE49-F238E27FC236}">
                  <a16:creationId xmlns:a16="http://schemas.microsoft.com/office/drawing/2014/main" id="{A37674CF-0436-4BDC-8E00-EACBADC4CD52}"/>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1" name="Rectangle 20">
              <a:extLst>
                <a:ext uri="{FF2B5EF4-FFF2-40B4-BE49-F238E27FC236}">
                  <a16:creationId xmlns:a16="http://schemas.microsoft.com/office/drawing/2014/main" id="{D4F87916-4FFC-4405-8877-4AF566DA2A76}"/>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grpSp>
      <p:grpSp>
        <p:nvGrpSpPr>
          <p:cNvPr id="22" name="Groupe 4">
            <a:extLst>
              <a:ext uri="{FF2B5EF4-FFF2-40B4-BE49-F238E27FC236}">
                <a16:creationId xmlns:a16="http://schemas.microsoft.com/office/drawing/2014/main" id="{B634D87E-95FC-4A23-814C-285CB154842E}"/>
              </a:ext>
            </a:extLst>
          </p:cNvPr>
          <p:cNvGrpSpPr/>
          <p:nvPr userDrawn="1"/>
        </p:nvGrpSpPr>
        <p:grpSpPr>
          <a:xfrm>
            <a:off x="12355040" y="1954479"/>
            <a:ext cx="360000" cy="4875772"/>
            <a:chOff x="12355040" y="1954479"/>
            <a:chExt cx="360000" cy="4875772"/>
          </a:xfrm>
        </p:grpSpPr>
        <p:sp>
          <p:nvSpPr>
            <p:cNvPr id="23" name="Rectangle 22">
              <a:extLst>
                <a:ext uri="{FF2B5EF4-FFF2-40B4-BE49-F238E27FC236}">
                  <a16:creationId xmlns:a16="http://schemas.microsoft.com/office/drawing/2014/main" id="{D6984B46-1DC7-4203-94FA-1BAFDE02CD8E}"/>
                </a:ext>
              </a:extLst>
            </p:cNvPr>
            <p:cNvSpPr/>
            <p:nvPr userDrawn="1"/>
          </p:nvSpPr>
          <p:spPr>
            <a:xfrm>
              <a:off x="12355040" y="1954479"/>
              <a:ext cx="360000" cy="3600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a:p>
          </p:txBody>
        </p:sp>
        <p:sp>
          <p:nvSpPr>
            <p:cNvPr id="24" name="Rectangle 23">
              <a:extLst>
                <a:ext uri="{FF2B5EF4-FFF2-40B4-BE49-F238E27FC236}">
                  <a16:creationId xmlns:a16="http://schemas.microsoft.com/office/drawing/2014/main" id="{FFD0F84E-45C3-4AA6-80D0-C9F262B086E8}"/>
                </a:ext>
              </a:extLst>
            </p:cNvPr>
            <p:cNvSpPr/>
            <p:nvPr userDrawn="1"/>
          </p:nvSpPr>
          <p:spPr>
            <a:xfrm>
              <a:off x="12355040" y="2301846"/>
              <a:ext cx="360000" cy="3600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a:p>
          </p:txBody>
        </p:sp>
        <p:sp>
          <p:nvSpPr>
            <p:cNvPr id="25" name="Rectangle 24">
              <a:extLst>
                <a:ext uri="{FF2B5EF4-FFF2-40B4-BE49-F238E27FC236}">
                  <a16:creationId xmlns:a16="http://schemas.microsoft.com/office/drawing/2014/main" id="{15C91A5C-8FFA-4B84-B807-372CE4AEDF2A}"/>
                </a:ext>
              </a:extLst>
            </p:cNvPr>
            <p:cNvSpPr/>
            <p:nvPr userDrawn="1"/>
          </p:nvSpPr>
          <p:spPr>
            <a:xfrm>
              <a:off x="12355040" y="5080782"/>
              <a:ext cx="360000" cy="3600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6" name="Rectangle 25">
              <a:extLst>
                <a:ext uri="{FF2B5EF4-FFF2-40B4-BE49-F238E27FC236}">
                  <a16:creationId xmlns:a16="http://schemas.microsoft.com/office/drawing/2014/main" id="{FBE94D80-D5A9-4A1D-B1EC-4908BFD7F396}"/>
                </a:ext>
              </a:extLst>
            </p:cNvPr>
            <p:cNvSpPr/>
            <p:nvPr userDrawn="1"/>
          </p:nvSpPr>
          <p:spPr>
            <a:xfrm>
              <a:off x="12355040" y="6470251"/>
              <a:ext cx="360000" cy="3600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7" name="Rectangle 26">
              <a:extLst>
                <a:ext uri="{FF2B5EF4-FFF2-40B4-BE49-F238E27FC236}">
                  <a16:creationId xmlns:a16="http://schemas.microsoft.com/office/drawing/2014/main" id="{0D61AB94-23D8-4E51-BEF0-912BDBA74746}"/>
                </a:ext>
              </a:extLst>
            </p:cNvPr>
            <p:cNvSpPr/>
            <p:nvPr userDrawn="1"/>
          </p:nvSpPr>
          <p:spPr>
            <a:xfrm>
              <a:off x="12355040" y="4038681"/>
              <a:ext cx="360000" cy="3600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8" name="Rectangle 27">
              <a:extLst>
                <a:ext uri="{FF2B5EF4-FFF2-40B4-BE49-F238E27FC236}">
                  <a16:creationId xmlns:a16="http://schemas.microsoft.com/office/drawing/2014/main" id="{92B652E0-07DF-4798-83D1-5E143804F52B}"/>
                </a:ext>
              </a:extLst>
            </p:cNvPr>
            <p:cNvSpPr/>
            <p:nvPr userDrawn="1"/>
          </p:nvSpPr>
          <p:spPr>
            <a:xfrm>
              <a:off x="12355040" y="4733415"/>
              <a:ext cx="360000" cy="36000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29" name="Rectangle 28">
              <a:extLst>
                <a:ext uri="{FF2B5EF4-FFF2-40B4-BE49-F238E27FC236}">
                  <a16:creationId xmlns:a16="http://schemas.microsoft.com/office/drawing/2014/main" id="{FBEACA6A-8A2E-4C9E-8E7F-17012922AC4D}"/>
                </a:ext>
              </a:extLst>
            </p:cNvPr>
            <p:cNvSpPr/>
            <p:nvPr userDrawn="1"/>
          </p:nvSpPr>
          <p:spPr>
            <a:xfrm>
              <a:off x="12355040" y="3691314"/>
              <a:ext cx="360000" cy="36000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0" name="Rectangle 29">
              <a:extLst>
                <a:ext uri="{FF2B5EF4-FFF2-40B4-BE49-F238E27FC236}">
                  <a16:creationId xmlns:a16="http://schemas.microsoft.com/office/drawing/2014/main" id="{BF61B93F-1FEF-42A3-97E5-9979BB4EE56E}"/>
                </a:ext>
              </a:extLst>
            </p:cNvPr>
            <p:cNvSpPr/>
            <p:nvPr userDrawn="1"/>
          </p:nvSpPr>
          <p:spPr>
            <a:xfrm>
              <a:off x="12355040" y="2649213"/>
              <a:ext cx="360000" cy="3600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1" name="Rectangle 30">
              <a:extLst>
                <a:ext uri="{FF2B5EF4-FFF2-40B4-BE49-F238E27FC236}">
                  <a16:creationId xmlns:a16="http://schemas.microsoft.com/office/drawing/2014/main" id="{EA4F4FF8-22A9-490B-A97C-45EFFA62C465}"/>
                </a:ext>
              </a:extLst>
            </p:cNvPr>
            <p:cNvSpPr/>
            <p:nvPr userDrawn="1"/>
          </p:nvSpPr>
          <p:spPr>
            <a:xfrm>
              <a:off x="12355040" y="2996580"/>
              <a:ext cx="360000" cy="36000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2" name="Rectangle 31">
              <a:extLst>
                <a:ext uri="{FF2B5EF4-FFF2-40B4-BE49-F238E27FC236}">
                  <a16:creationId xmlns:a16="http://schemas.microsoft.com/office/drawing/2014/main" id="{FC06F585-CEF9-4A82-BA77-014D3666A8F1}"/>
                </a:ext>
              </a:extLst>
            </p:cNvPr>
            <p:cNvSpPr/>
            <p:nvPr userDrawn="1"/>
          </p:nvSpPr>
          <p:spPr>
            <a:xfrm>
              <a:off x="12355040" y="3343947"/>
              <a:ext cx="360000" cy="3600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3" name="Rectangle 32">
              <a:extLst>
                <a:ext uri="{FF2B5EF4-FFF2-40B4-BE49-F238E27FC236}">
                  <a16:creationId xmlns:a16="http://schemas.microsoft.com/office/drawing/2014/main" id="{453D5BE3-4675-45A7-99C9-0B3166E4661F}"/>
                </a:ext>
              </a:extLst>
            </p:cNvPr>
            <p:cNvSpPr/>
            <p:nvPr userDrawn="1"/>
          </p:nvSpPr>
          <p:spPr>
            <a:xfrm>
              <a:off x="12355040" y="6122883"/>
              <a:ext cx="360000" cy="360000"/>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4" name="Rectangle 33">
              <a:extLst>
                <a:ext uri="{FF2B5EF4-FFF2-40B4-BE49-F238E27FC236}">
                  <a16:creationId xmlns:a16="http://schemas.microsoft.com/office/drawing/2014/main" id="{88F1A88D-5CED-487D-A8E9-2DDA168C2158}"/>
                </a:ext>
              </a:extLst>
            </p:cNvPr>
            <p:cNvSpPr/>
            <p:nvPr userDrawn="1"/>
          </p:nvSpPr>
          <p:spPr>
            <a:xfrm>
              <a:off x="12355040" y="5775516"/>
              <a:ext cx="360000" cy="3600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5" name="Rectangle 34">
              <a:extLst>
                <a:ext uri="{FF2B5EF4-FFF2-40B4-BE49-F238E27FC236}">
                  <a16:creationId xmlns:a16="http://schemas.microsoft.com/office/drawing/2014/main" id="{FC55D6CE-01A2-4E2C-ABBB-CE4DC208A757}"/>
                </a:ext>
              </a:extLst>
            </p:cNvPr>
            <p:cNvSpPr/>
            <p:nvPr userDrawn="1"/>
          </p:nvSpPr>
          <p:spPr>
            <a:xfrm>
              <a:off x="12355040" y="5428149"/>
              <a:ext cx="360000" cy="36000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sp>
          <p:nvSpPr>
            <p:cNvPr id="36" name="Rectangle 35">
              <a:extLst>
                <a:ext uri="{FF2B5EF4-FFF2-40B4-BE49-F238E27FC236}">
                  <a16:creationId xmlns:a16="http://schemas.microsoft.com/office/drawing/2014/main" id="{64AD2353-2882-4010-B9D7-4E3F07E35133}"/>
                </a:ext>
              </a:extLst>
            </p:cNvPr>
            <p:cNvSpPr/>
            <p:nvPr userDrawn="1"/>
          </p:nvSpPr>
          <p:spPr>
            <a:xfrm>
              <a:off x="12355040" y="4386048"/>
              <a:ext cx="360000" cy="3600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a:p>
          </p:txBody>
        </p:sp>
      </p:grpSp>
    </p:spTree>
    <p:extLst>
      <p:ext uri="{BB962C8B-B14F-4D97-AF65-F5344CB8AC3E}">
        <p14:creationId xmlns:p14="http://schemas.microsoft.com/office/powerpoint/2010/main" val="3212204718"/>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98"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 id="2147483984" r:id="rId21"/>
    <p:sldLayoutId id="2147483985" r:id="rId22"/>
    <p:sldLayoutId id="2147483986" r:id="rId23"/>
    <p:sldLayoutId id="2147483987" r:id="rId24"/>
    <p:sldLayoutId id="2147483988" r:id="rId25"/>
    <p:sldLayoutId id="2147483989" r:id="rId26"/>
    <p:sldLayoutId id="2147483990" r:id="rId27"/>
    <p:sldLayoutId id="2147483991" r:id="rId28"/>
    <p:sldLayoutId id="2147483992" r:id="rId29"/>
    <p:sldLayoutId id="2147483993" r:id="rId30"/>
    <p:sldLayoutId id="2147483994" r:id="rId31"/>
    <p:sldLayoutId id="2147483995" r:id="rId32"/>
    <p:sldLayoutId id="2147483996" r:id="rId33"/>
    <p:sldLayoutId id="2147483997" r:id="rId34"/>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p15:clr>
            <a:srgbClr val="F26B43"/>
          </p15:clr>
        </p15:guide>
        <p15:guide id="11" orient="horz" pos="4071">
          <p15:clr>
            <a:srgbClr val="F26B43"/>
          </p15:clr>
        </p15:guide>
        <p15:guide id="12" pos="255">
          <p15:clr>
            <a:srgbClr val="F26B43"/>
          </p15:clr>
        </p15:guide>
        <p15:guide id="13" orient="horz" pos="836">
          <p15:clr>
            <a:srgbClr val="F26B43"/>
          </p15:clr>
        </p15:guide>
        <p15:guide id="14" orient="horz" pos="245">
          <p15:clr>
            <a:srgbClr val="F26B43"/>
          </p15:clr>
        </p15:guide>
        <p15:guide id="15" pos="3840">
          <p15:clr>
            <a:srgbClr val="F26B43"/>
          </p15:clr>
        </p15:guide>
        <p15:guide id="16" pos="3899">
          <p15:clr>
            <a:srgbClr val="F26B43"/>
          </p15:clr>
        </p15:guide>
        <p15:guide id="17" pos="378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ndreluizbvs/PLAD?tab=readme-ov-file" TargetMode="External"/><Relationship Id="rId2" Type="http://schemas.openxmlformats.org/officeDocument/2006/relationships/image" Target="../media/image37.png"/><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hyperlink" Target="about:blank" TargetMode="Externa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link.springer.com/chapter/10,1007/978-3-031-20601-6_18" TargetMode="External"/><Relationship Id="rId2" Type="http://schemas.openxmlformats.org/officeDocument/2006/relationships/image" Target="../media/image26.jpg"/><Relationship Id="rId1" Type="http://schemas.openxmlformats.org/officeDocument/2006/relationships/slideLayout" Target="../slideLayouts/slideLayout8.xml"/><Relationship Id="rId5" Type="http://schemas.openxmlformats.org/officeDocument/2006/relationships/hyperlink" Target="https://ieeexplore.ieee.org/document/9001041" TargetMode="Externa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hyperlink" Target="https://towardsdatascience.com/r-cnn-fast-r-cnn-faster-r-cnn-yolo-object-detection-algorithms-36d53571365e" TargetMode="External"/><Relationship Id="rId13" Type="http://schemas.openxmlformats.org/officeDocument/2006/relationships/hyperlink" Target="https://segment-anything.com/" TargetMode="External"/><Relationship Id="rId3" Type="http://schemas.openxmlformats.org/officeDocument/2006/relationships/hyperlink" Target="https://pubmed.ncbi.nlm.nih.gov/38598505/" TargetMode="External"/><Relationship Id="rId7" Type="http://schemas.openxmlformats.org/officeDocument/2006/relationships/hyperlink" Target="https://medium.com/ibm-data-ai/faster-r-cnn-vs-yolo-vs-ssd-object-detection-algorithms-18badb0e02dc" TargetMode="External"/><Relationship Id="rId12" Type="http://schemas.openxmlformats.org/officeDocument/2006/relationships/hyperlink" Target="https://arxiv.org/abs/2304.02643" TargetMode="External"/><Relationship Id="rId2" Type="http://schemas.openxmlformats.org/officeDocument/2006/relationships/hyperlink" Target="https://universe.roboflow.com/rust-detection/rust-detection-38s6e/dataset/1" TargetMode="External"/><Relationship Id="rId1" Type="http://schemas.openxmlformats.org/officeDocument/2006/relationships/slideLayout" Target="../slideLayouts/slideLayout8.xml"/><Relationship Id="rId6" Type="http://schemas.openxmlformats.org/officeDocument/2006/relationships/hyperlink" Target="https://github.com/andreluizbvs/PLAD?tab=readme-ov-file" TargetMode="External"/><Relationship Id="rId11" Type="http://schemas.openxmlformats.org/officeDocument/2006/relationships/hyperlink" Target="https://blog.paperspace.com/mean-average-precision/" TargetMode="External"/><Relationship Id="rId5" Type="http://schemas.openxmlformats.org/officeDocument/2006/relationships/hyperlink" Target="https://www.sciencedirect.com/science/article/pii/S096386951930060X?via%3Dihub" TargetMode="External"/><Relationship Id="rId10" Type="http://schemas.openxmlformats.org/officeDocument/2006/relationships/hyperlink" Target="https://www.picsellia.com/post/segmentation-vs-detection-vs-classification-in-computer-vision-a-comparative-analysis" TargetMode="External"/><Relationship Id="rId4" Type="http://schemas.openxmlformats.org/officeDocument/2006/relationships/hyperlink" Target="https://arl.wpi.edu/corrosion_dataset/#corrosionDatasetID" TargetMode="External"/><Relationship Id="rId9" Type="http://schemas.openxmlformats.org/officeDocument/2006/relationships/hyperlink" Target="https://visionplatform.ai/nl/de-complete-gids-voor-objectdetectie-een-introductie-tot-detectie-in-2024/" TargetMode="External"/><Relationship Id="rId14" Type="http://schemas.openxmlformats.org/officeDocument/2006/relationships/image" Target="../media/image24.jpg"/></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hyperlink" Target="https://labelstud.io/" TargetMode="External"/><Relationship Id="rId7"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6.jp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Afbeelding met buitenshuis, hemel, gras, windmolen&#10;&#10;Automatisch gegenereerde beschrijving">
            <a:extLst>
              <a:ext uri="{FF2B5EF4-FFF2-40B4-BE49-F238E27FC236}">
                <a16:creationId xmlns:a16="http://schemas.microsoft.com/office/drawing/2014/main" id="{7CCB09E8-A41D-169F-5901-FE006948A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317249" cy="6858000"/>
          </a:xfrm>
          <a:prstGeom prst="rect">
            <a:avLst/>
          </a:prstGeom>
        </p:spPr>
      </p:pic>
      <p:sp>
        <p:nvSpPr>
          <p:cNvPr id="5" name="Title 4">
            <a:extLst>
              <a:ext uri="{FF2B5EF4-FFF2-40B4-BE49-F238E27FC236}">
                <a16:creationId xmlns:a16="http://schemas.microsoft.com/office/drawing/2014/main" id="{0DDB940B-7A1E-454C-AE72-0E08AE7CE09B}"/>
              </a:ext>
            </a:extLst>
          </p:cNvPr>
          <p:cNvSpPr>
            <a:spLocks noGrp="1"/>
          </p:cNvSpPr>
          <p:nvPr>
            <p:ph type="ctrTitle"/>
          </p:nvPr>
        </p:nvSpPr>
        <p:spPr>
          <a:xfrm>
            <a:off x="332623" y="2807505"/>
            <a:ext cx="11386134" cy="738664"/>
          </a:xfrm>
        </p:spPr>
        <p:txBody>
          <a:bodyPr/>
          <a:lstStyle/>
          <a:p>
            <a:r>
              <a:rPr lang="nl-BE" sz="4800" dirty="0">
                <a:ln>
                  <a:solidFill>
                    <a:srgbClr val="FF0000"/>
                  </a:solidFill>
                </a:ln>
                <a:solidFill>
                  <a:srgbClr val="F47329"/>
                </a:solidFill>
              </a:rPr>
              <a:t>H</a:t>
            </a:r>
            <a:r>
              <a:rPr lang="en-BE" sz="4800" dirty="0">
                <a:ln>
                  <a:solidFill>
                    <a:srgbClr val="FF0000"/>
                  </a:solidFill>
                </a:ln>
                <a:solidFill>
                  <a:srgbClr val="F47329"/>
                </a:solidFill>
              </a:rPr>
              <a:t>V Tower Monitoring</a:t>
            </a:r>
            <a:endParaRPr lang="en-US" sz="4800" dirty="0">
              <a:ln>
                <a:solidFill>
                  <a:srgbClr val="FF0000"/>
                </a:solidFill>
              </a:ln>
              <a:solidFill>
                <a:srgbClr val="F47329"/>
              </a:solidFill>
            </a:endParaRPr>
          </a:p>
        </p:txBody>
      </p:sp>
      <p:sp>
        <p:nvSpPr>
          <p:cNvPr id="2" name="Espace réservé du texte 1">
            <a:extLst>
              <a:ext uri="{FF2B5EF4-FFF2-40B4-BE49-F238E27FC236}">
                <a16:creationId xmlns:a16="http://schemas.microsoft.com/office/drawing/2014/main" id="{61B8B409-591E-4F4C-BDA2-E292A2B3E02A}"/>
              </a:ext>
            </a:extLst>
          </p:cNvPr>
          <p:cNvSpPr>
            <a:spLocks noGrp="1"/>
          </p:cNvSpPr>
          <p:nvPr>
            <p:ph type="subTitle" idx="1"/>
          </p:nvPr>
        </p:nvSpPr>
        <p:spPr>
          <a:xfrm>
            <a:off x="1003477" y="4784033"/>
            <a:ext cx="9643770" cy="712198"/>
          </a:xfrm>
        </p:spPr>
        <p:txBody>
          <a:bodyPr>
            <a:normAutofit/>
          </a:bodyPr>
          <a:lstStyle/>
          <a:p>
            <a:r>
              <a:rPr lang="en-BE" sz="3200" dirty="0"/>
              <a:t>Failure detection with</a:t>
            </a:r>
            <a:r>
              <a:rPr lang="nl-NL" sz="3200" dirty="0"/>
              <a:t> </a:t>
            </a:r>
            <a:r>
              <a:rPr lang="nl-NL" sz="3200" dirty="0" err="1"/>
              <a:t>Faster</a:t>
            </a:r>
            <a:r>
              <a:rPr lang="en-BE" sz="3200" dirty="0"/>
              <a:t> </a:t>
            </a:r>
            <a:r>
              <a:rPr lang="nl-NL" sz="3200" dirty="0"/>
              <a:t>R-</a:t>
            </a:r>
            <a:r>
              <a:rPr lang="en-BE" sz="3200" dirty="0"/>
              <a:t>CNN</a:t>
            </a:r>
            <a:endParaRPr lang="en-US" sz="3200" dirty="0"/>
          </a:p>
        </p:txBody>
      </p:sp>
      <p:pic>
        <p:nvPicPr>
          <p:cNvPr id="9" name="Afbeelding 8" descr="Afbeelding met Graphics, grafische vormgeving, Lettertype, ontwerp&#10;&#10;Automatisch gegenereerde beschrijving">
            <a:extLst>
              <a:ext uri="{FF2B5EF4-FFF2-40B4-BE49-F238E27FC236}">
                <a16:creationId xmlns:a16="http://schemas.microsoft.com/office/drawing/2014/main" id="{402FA6C7-7A42-EC3D-6900-C0D8BCB554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55" y="201164"/>
            <a:ext cx="6305550" cy="1457325"/>
          </a:xfrm>
          <a:prstGeom prst="rect">
            <a:avLst/>
          </a:prstGeom>
        </p:spPr>
      </p:pic>
    </p:spTree>
    <p:extLst>
      <p:ext uri="{BB962C8B-B14F-4D97-AF65-F5344CB8AC3E}">
        <p14:creationId xmlns:p14="http://schemas.microsoft.com/office/powerpoint/2010/main" val="4202568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7005400" cy="482241"/>
          </a:xfrm>
        </p:spPr>
        <p:txBody>
          <a:bodyPr/>
          <a:lstStyle/>
          <a:p>
            <a:r>
              <a:rPr lang="nl-BE" dirty="0">
                <a:solidFill>
                  <a:schemeClr val="bg1"/>
                </a:solidFill>
              </a:rPr>
              <a:t>Evaluation </a:t>
            </a:r>
            <a:r>
              <a:rPr lang="nl-BE" dirty="0" err="1">
                <a:solidFill>
                  <a:schemeClr val="bg1"/>
                </a:solidFill>
              </a:rPr>
              <a:t>with</a:t>
            </a:r>
            <a:r>
              <a:rPr lang="nl-BE" dirty="0">
                <a:solidFill>
                  <a:schemeClr val="bg1"/>
                </a:solidFill>
              </a:rPr>
              <a:t> different dataset</a:t>
            </a:r>
          </a:p>
        </p:txBody>
      </p:sp>
      <p:sp>
        <p:nvSpPr>
          <p:cNvPr id="3" name="Tijdelijke aanduiding voor inhoud 2">
            <a:extLst>
              <a:ext uri="{FF2B5EF4-FFF2-40B4-BE49-F238E27FC236}">
                <a16:creationId xmlns:a16="http://schemas.microsoft.com/office/drawing/2014/main" id="{D7E15264-6369-C6B2-577D-9AFB82D4EAD1}"/>
              </a:ext>
            </a:extLst>
          </p:cNvPr>
          <p:cNvSpPr txBox="1">
            <a:spLocks/>
          </p:cNvSpPr>
          <p:nvPr/>
        </p:nvSpPr>
        <p:spPr>
          <a:xfrm>
            <a:off x="530120" y="1568636"/>
            <a:ext cx="4213057" cy="5024669"/>
          </a:xfrm>
          <a:prstGeom prst="rect">
            <a:avLst/>
          </a:prstGeom>
        </p:spPr>
        <p:txBody>
          <a:bodyPr>
            <a:normAutofit lnSpcReduction="10000"/>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solidFill>
                  <a:srgbClr val="0D0D0D"/>
                </a:solidFill>
                <a:latin typeface="Söhne"/>
              </a:rPr>
              <a:t>Same </a:t>
            </a:r>
            <a:r>
              <a:rPr lang="en-US" sz="1700" dirty="0" err="1">
                <a:solidFill>
                  <a:srgbClr val="0D0D0D"/>
                </a:solidFill>
                <a:latin typeface="Söhne"/>
              </a:rPr>
              <a:t>ResNet</a:t>
            </a:r>
            <a:r>
              <a:rPr lang="en-US" sz="1700" dirty="0">
                <a:solidFill>
                  <a:srgbClr val="0D0D0D"/>
                </a:solidFill>
                <a:latin typeface="Söhne"/>
              </a:rPr>
              <a:t> model, another dataset (PLAD) with </a:t>
            </a:r>
            <a:r>
              <a:rPr lang="en-US" sz="1700" b="1" dirty="0">
                <a:solidFill>
                  <a:srgbClr val="0D0D0D"/>
                </a:solidFill>
                <a:latin typeface="Söhne"/>
              </a:rPr>
              <a:t>limited number</a:t>
            </a:r>
            <a:r>
              <a:rPr lang="en-US" sz="1700" dirty="0">
                <a:solidFill>
                  <a:srgbClr val="0D0D0D"/>
                </a:solidFill>
                <a:latin typeface="Söhne"/>
              </a:rPr>
              <a:t> of images (133)</a:t>
            </a:r>
          </a:p>
          <a:p>
            <a:endParaRPr lang="en-US" dirty="0">
              <a:solidFill>
                <a:srgbClr val="0D0D0D"/>
              </a:solidFill>
              <a:latin typeface="Söhne"/>
            </a:endParaRPr>
          </a:p>
          <a:p>
            <a:br>
              <a:rPr lang="en-US" dirty="0">
                <a:solidFill>
                  <a:srgbClr val="0D0D0D"/>
                </a:solidFill>
                <a:latin typeface="Söhne"/>
              </a:rPr>
            </a:br>
            <a:br>
              <a:rPr lang="en-US" dirty="0">
                <a:solidFill>
                  <a:srgbClr val="0D0D0D"/>
                </a:solidFill>
                <a:latin typeface="Söhne"/>
              </a:rPr>
            </a:br>
            <a:br>
              <a:rPr lang="en-US" dirty="0">
                <a:solidFill>
                  <a:srgbClr val="0D0D0D"/>
                </a:solidFill>
                <a:latin typeface="Söhne"/>
              </a:rPr>
            </a:br>
            <a:r>
              <a:rPr lang="en-US" sz="1700" dirty="0">
                <a:solidFill>
                  <a:srgbClr val="0D0D0D"/>
                </a:solidFill>
                <a:latin typeface="Söhne"/>
              </a:rPr>
              <a:t>Component detection instead of rust detection</a:t>
            </a:r>
            <a:br>
              <a:rPr lang="en-US" dirty="0">
                <a:solidFill>
                  <a:srgbClr val="0D0D0D"/>
                </a:solidFill>
                <a:latin typeface="Söhne"/>
              </a:rPr>
            </a:br>
            <a:br>
              <a:rPr lang="en-US" sz="1700" dirty="0">
                <a:solidFill>
                  <a:srgbClr val="0D0D0D"/>
                </a:solidFill>
                <a:latin typeface="Söhne"/>
              </a:rPr>
            </a:br>
            <a:r>
              <a:rPr lang="en-US" sz="1700" dirty="0">
                <a:solidFill>
                  <a:srgbClr val="0D0D0D"/>
                </a:solidFill>
                <a:latin typeface="Söhne"/>
              </a:rPr>
              <a:t>Gave good results !</a:t>
            </a:r>
            <a:r>
              <a:rPr lang="en-US" sz="1700" b="1" dirty="0">
                <a:solidFill>
                  <a:srgbClr val="FF0000"/>
                </a:solidFill>
                <a:latin typeface="Söhne"/>
              </a:rPr>
              <a:t> AP </a:t>
            </a:r>
            <a:r>
              <a:rPr lang="en-US" sz="1700" b="1" dirty="0">
                <a:solidFill>
                  <a:srgbClr val="FF0000"/>
                </a:solidFill>
                <a:latin typeface="Söhne"/>
                <a:sym typeface="Wingdings" panose="05000000000000000000" pitchFamily="2" charset="2"/>
              </a:rPr>
              <a:t> 66%  </a:t>
            </a:r>
            <a:r>
              <a:rPr lang="en-US" sz="1700" b="1" dirty="0" err="1">
                <a:solidFill>
                  <a:srgbClr val="FF0000"/>
                </a:solidFill>
                <a:latin typeface="Söhne"/>
                <a:sym typeface="Wingdings" panose="05000000000000000000" pitchFamily="2" charset="2"/>
              </a:rPr>
              <a:t>IoU</a:t>
            </a:r>
            <a:r>
              <a:rPr lang="en-US" sz="1700" b="1" dirty="0">
                <a:solidFill>
                  <a:srgbClr val="FF0000"/>
                </a:solidFill>
                <a:latin typeface="Söhne"/>
                <a:sym typeface="Wingdings" panose="05000000000000000000" pitchFamily="2" charset="2"/>
              </a:rPr>
              <a:t> 50%</a:t>
            </a:r>
            <a:endParaRPr lang="en-US" sz="1700" b="1" dirty="0">
              <a:solidFill>
                <a:srgbClr val="FF0000"/>
              </a:solidFill>
              <a:latin typeface="Söhne"/>
            </a:endParaRPr>
          </a:p>
          <a:p>
            <a:endParaRPr lang="en-US" b="1" dirty="0">
              <a:solidFill>
                <a:srgbClr val="FF0000"/>
              </a:solidFill>
              <a:latin typeface="Söhne"/>
            </a:endParaRPr>
          </a:p>
          <a:p>
            <a:endParaRPr lang="en-US" b="1" dirty="0">
              <a:solidFill>
                <a:srgbClr val="FF0000"/>
              </a:solidFill>
              <a:latin typeface="Söhne"/>
            </a:endParaRPr>
          </a:p>
          <a:p>
            <a:endParaRPr lang="en-US" dirty="0">
              <a:solidFill>
                <a:srgbClr val="0D0D0D"/>
              </a:solidFill>
              <a:latin typeface="Söhne"/>
            </a:endParaRPr>
          </a:p>
          <a:p>
            <a:endParaRPr lang="en-US" dirty="0">
              <a:solidFill>
                <a:srgbClr val="0D0D0D"/>
              </a:solidFill>
              <a:latin typeface="Söhne"/>
            </a:endParaRPr>
          </a:p>
          <a:p>
            <a:br>
              <a:rPr lang="en-US" dirty="0">
                <a:solidFill>
                  <a:srgbClr val="0D0D0D"/>
                </a:solidFill>
                <a:latin typeface="Söhne"/>
              </a:rPr>
            </a:br>
            <a:r>
              <a:rPr lang="en-US" sz="1700" dirty="0">
                <a:solidFill>
                  <a:srgbClr val="0D0D0D"/>
                </a:solidFill>
                <a:latin typeface="Söhne"/>
              </a:rPr>
              <a:t>So, our </a:t>
            </a:r>
            <a:r>
              <a:rPr lang="en-US" sz="1700" dirty="0" err="1">
                <a:solidFill>
                  <a:srgbClr val="0D0D0D"/>
                </a:solidFill>
                <a:latin typeface="Söhne"/>
              </a:rPr>
              <a:t>ResNet</a:t>
            </a:r>
            <a:r>
              <a:rPr lang="en-US" sz="1700" dirty="0">
                <a:solidFill>
                  <a:srgbClr val="0D0D0D"/>
                </a:solidFill>
                <a:latin typeface="Söhne"/>
              </a:rPr>
              <a:t> model worked with high enough resolution</a:t>
            </a:r>
          </a:p>
        </p:txBody>
      </p:sp>
      <p:pic>
        <p:nvPicPr>
          <p:cNvPr id="6" name="Afbeelding 5">
            <a:extLst>
              <a:ext uri="{FF2B5EF4-FFF2-40B4-BE49-F238E27FC236}">
                <a16:creationId xmlns:a16="http://schemas.microsoft.com/office/drawing/2014/main" id="{9ADB92C2-B20B-65B4-7494-3D1BCD4B702A}"/>
              </a:ext>
            </a:extLst>
          </p:cNvPr>
          <p:cNvPicPr>
            <a:picLocks noChangeAspect="1"/>
          </p:cNvPicPr>
          <p:nvPr/>
        </p:nvPicPr>
        <p:blipFill>
          <a:blip r:embed="rId2"/>
          <a:stretch>
            <a:fillRect/>
          </a:stretch>
        </p:blipFill>
        <p:spPr>
          <a:xfrm>
            <a:off x="4900481" y="1297019"/>
            <a:ext cx="6848355" cy="4887211"/>
          </a:xfrm>
          <a:prstGeom prst="rect">
            <a:avLst/>
          </a:prstGeom>
        </p:spPr>
      </p:pic>
      <p:sp>
        <p:nvSpPr>
          <p:cNvPr id="8" name="Tekstvak 7">
            <a:extLst>
              <a:ext uri="{FF2B5EF4-FFF2-40B4-BE49-F238E27FC236}">
                <a16:creationId xmlns:a16="http://schemas.microsoft.com/office/drawing/2014/main" id="{906598BC-606D-3B24-F992-8A4E00DD4D59}"/>
              </a:ext>
            </a:extLst>
          </p:cNvPr>
          <p:cNvSpPr txBox="1"/>
          <p:nvPr/>
        </p:nvSpPr>
        <p:spPr>
          <a:xfrm>
            <a:off x="4840706" y="6284515"/>
            <a:ext cx="4213057" cy="261610"/>
          </a:xfrm>
          <a:prstGeom prst="rect">
            <a:avLst/>
          </a:prstGeom>
          <a:noFill/>
        </p:spPr>
        <p:txBody>
          <a:bodyPr wrap="square">
            <a:spAutoFit/>
          </a:bodyPr>
          <a:lstStyle/>
          <a:p>
            <a:r>
              <a:rPr lang="nl-BE" sz="1100" dirty="0">
                <a:hlinkClick r:id="rId3"/>
              </a:rPr>
              <a:t>https://github.com/andreluizbvs/PLAD?tab=readme-ov-file</a:t>
            </a:r>
            <a:endParaRPr lang="nl-BE" sz="1100" dirty="0"/>
          </a:p>
        </p:txBody>
      </p:sp>
      <p:pic>
        <p:nvPicPr>
          <p:cNvPr id="10" name="Afbeelding 9">
            <a:extLst>
              <a:ext uri="{FF2B5EF4-FFF2-40B4-BE49-F238E27FC236}">
                <a16:creationId xmlns:a16="http://schemas.microsoft.com/office/drawing/2014/main" id="{54F0EA06-DDC1-980B-5CCD-DF16EEB17CF3}"/>
              </a:ext>
            </a:extLst>
          </p:cNvPr>
          <p:cNvPicPr>
            <a:picLocks noChangeAspect="1"/>
          </p:cNvPicPr>
          <p:nvPr/>
        </p:nvPicPr>
        <p:blipFill>
          <a:blip r:embed="rId4"/>
          <a:stretch>
            <a:fillRect/>
          </a:stretch>
        </p:blipFill>
        <p:spPr>
          <a:xfrm>
            <a:off x="609094" y="2108583"/>
            <a:ext cx="3762879" cy="915043"/>
          </a:xfrm>
          <a:prstGeom prst="rect">
            <a:avLst/>
          </a:prstGeom>
        </p:spPr>
      </p:pic>
      <p:pic>
        <p:nvPicPr>
          <p:cNvPr id="12" name="Afbeelding 11">
            <a:extLst>
              <a:ext uri="{FF2B5EF4-FFF2-40B4-BE49-F238E27FC236}">
                <a16:creationId xmlns:a16="http://schemas.microsoft.com/office/drawing/2014/main" id="{964D4F6D-1C2A-6369-BA5F-063B1605BC78}"/>
              </a:ext>
            </a:extLst>
          </p:cNvPr>
          <p:cNvPicPr>
            <a:picLocks noChangeAspect="1"/>
          </p:cNvPicPr>
          <p:nvPr/>
        </p:nvPicPr>
        <p:blipFill>
          <a:blip r:embed="rId5"/>
          <a:stretch>
            <a:fillRect/>
          </a:stretch>
        </p:blipFill>
        <p:spPr>
          <a:xfrm>
            <a:off x="609093" y="4370505"/>
            <a:ext cx="3762879" cy="1558765"/>
          </a:xfrm>
          <a:prstGeom prst="rect">
            <a:avLst/>
          </a:prstGeom>
        </p:spPr>
      </p:pic>
    </p:spTree>
    <p:extLst>
      <p:ext uri="{BB962C8B-B14F-4D97-AF65-F5344CB8AC3E}">
        <p14:creationId xmlns:p14="http://schemas.microsoft.com/office/powerpoint/2010/main" val="1728290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82241"/>
          </a:xfrm>
        </p:spPr>
        <p:txBody>
          <a:bodyPr/>
          <a:lstStyle/>
          <a:p>
            <a:r>
              <a:rPr lang="nl-BE" dirty="0" err="1">
                <a:solidFill>
                  <a:schemeClr val="bg1"/>
                </a:solidFill>
              </a:rPr>
              <a:t>Final</a:t>
            </a:r>
            <a:r>
              <a:rPr lang="nl-BE" dirty="0">
                <a:solidFill>
                  <a:schemeClr val="bg1"/>
                </a:solidFill>
              </a:rPr>
              <a:t> Evaluation</a:t>
            </a:r>
          </a:p>
        </p:txBody>
      </p:sp>
      <p:pic>
        <p:nvPicPr>
          <p:cNvPr id="12" name="Afbeelding 11">
            <a:extLst>
              <a:ext uri="{FF2B5EF4-FFF2-40B4-BE49-F238E27FC236}">
                <a16:creationId xmlns:a16="http://schemas.microsoft.com/office/drawing/2014/main" id="{201E58DC-5A6B-5503-FDDF-D830DD7D52AC}"/>
              </a:ext>
            </a:extLst>
          </p:cNvPr>
          <p:cNvPicPr>
            <a:picLocks noChangeAspect="1"/>
          </p:cNvPicPr>
          <p:nvPr/>
        </p:nvPicPr>
        <p:blipFill>
          <a:blip r:embed="rId2"/>
          <a:stretch>
            <a:fillRect/>
          </a:stretch>
        </p:blipFill>
        <p:spPr>
          <a:xfrm>
            <a:off x="6275840" y="1734381"/>
            <a:ext cx="5459704" cy="2857075"/>
          </a:xfrm>
          <a:prstGeom prst="rect">
            <a:avLst/>
          </a:prstGeom>
        </p:spPr>
      </p:pic>
      <p:sp>
        <p:nvSpPr>
          <p:cNvPr id="13" name="Tekstvak 12">
            <a:extLst>
              <a:ext uri="{FF2B5EF4-FFF2-40B4-BE49-F238E27FC236}">
                <a16:creationId xmlns:a16="http://schemas.microsoft.com/office/drawing/2014/main" id="{77C167C2-9169-541F-79C2-65EF0E25BF34}"/>
              </a:ext>
            </a:extLst>
          </p:cNvPr>
          <p:cNvSpPr txBox="1"/>
          <p:nvPr/>
        </p:nvSpPr>
        <p:spPr>
          <a:xfrm>
            <a:off x="8182130" y="1229071"/>
            <a:ext cx="2088713" cy="384721"/>
          </a:xfrm>
          <a:prstGeom prst="rect">
            <a:avLst/>
          </a:prstGeom>
          <a:noFill/>
          <a:ln>
            <a:solidFill>
              <a:schemeClr val="accent1"/>
            </a:solidFill>
          </a:ln>
        </p:spPr>
        <p:txBody>
          <a:bodyPr wrap="none" rtlCol="0">
            <a:spAutoFit/>
          </a:bodyPr>
          <a:lstStyle/>
          <a:p>
            <a:r>
              <a:rPr lang="nl-BE" sz="1900" b="1" dirty="0" err="1">
                <a:solidFill>
                  <a:srgbClr val="0D0D0D"/>
                </a:solidFill>
                <a:latin typeface="Söhne"/>
              </a:rPr>
              <a:t>Loss</a:t>
            </a:r>
            <a:r>
              <a:rPr lang="nl-BE" sz="1900" b="1" dirty="0">
                <a:solidFill>
                  <a:srgbClr val="0D0D0D"/>
                </a:solidFill>
                <a:latin typeface="Söhne"/>
              </a:rPr>
              <a:t> curve Training</a:t>
            </a:r>
          </a:p>
        </p:txBody>
      </p:sp>
      <p:pic>
        <p:nvPicPr>
          <p:cNvPr id="15" name="Afbeelding 14">
            <a:extLst>
              <a:ext uri="{FF2B5EF4-FFF2-40B4-BE49-F238E27FC236}">
                <a16:creationId xmlns:a16="http://schemas.microsoft.com/office/drawing/2014/main" id="{D45ECE35-726C-C74E-3DBC-337D33EDFB59}"/>
              </a:ext>
            </a:extLst>
          </p:cNvPr>
          <p:cNvPicPr>
            <a:picLocks noChangeAspect="1"/>
          </p:cNvPicPr>
          <p:nvPr/>
        </p:nvPicPr>
        <p:blipFill>
          <a:blip r:embed="rId3"/>
          <a:stretch>
            <a:fillRect/>
          </a:stretch>
        </p:blipFill>
        <p:spPr>
          <a:xfrm>
            <a:off x="434693" y="3950095"/>
            <a:ext cx="5481469" cy="2538253"/>
          </a:xfrm>
          <a:prstGeom prst="rect">
            <a:avLst/>
          </a:prstGeom>
        </p:spPr>
      </p:pic>
      <p:sp>
        <p:nvSpPr>
          <p:cNvPr id="16" name="Tekstvak 15">
            <a:extLst>
              <a:ext uri="{FF2B5EF4-FFF2-40B4-BE49-F238E27FC236}">
                <a16:creationId xmlns:a16="http://schemas.microsoft.com/office/drawing/2014/main" id="{A0F37EC8-DC8B-7346-151C-CA5F0A6C9045}"/>
              </a:ext>
            </a:extLst>
          </p:cNvPr>
          <p:cNvSpPr txBox="1"/>
          <p:nvPr/>
        </p:nvSpPr>
        <p:spPr>
          <a:xfrm>
            <a:off x="1588379" y="3429000"/>
            <a:ext cx="2523640" cy="384721"/>
          </a:xfrm>
          <a:prstGeom prst="rect">
            <a:avLst/>
          </a:prstGeom>
          <a:noFill/>
          <a:ln>
            <a:solidFill>
              <a:schemeClr val="accent1"/>
            </a:solidFill>
          </a:ln>
        </p:spPr>
        <p:txBody>
          <a:bodyPr wrap="none" rtlCol="0">
            <a:spAutoFit/>
          </a:bodyPr>
          <a:lstStyle/>
          <a:p>
            <a:r>
              <a:rPr lang="nl-BE" sz="1900" b="1" dirty="0" err="1">
                <a:solidFill>
                  <a:srgbClr val="0D0D0D"/>
                </a:solidFill>
                <a:latin typeface="Söhne"/>
              </a:rPr>
              <a:t>Evolution</a:t>
            </a:r>
            <a:r>
              <a:rPr lang="nl-BE" sz="1900" b="1" dirty="0">
                <a:solidFill>
                  <a:srgbClr val="0D0D0D"/>
                </a:solidFill>
                <a:latin typeface="Söhne"/>
              </a:rPr>
              <a:t> Learning </a:t>
            </a:r>
            <a:r>
              <a:rPr lang="nl-BE" sz="1900" b="1" dirty="0" err="1">
                <a:solidFill>
                  <a:srgbClr val="0D0D0D"/>
                </a:solidFill>
                <a:latin typeface="Söhne"/>
              </a:rPr>
              <a:t>rate</a:t>
            </a:r>
            <a:endParaRPr lang="nl-BE" sz="1900" b="1" dirty="0">
              <a:solidFill>
                <a:srgbClr val="0D0D0D"/>
              </a:solidFill>
              <a:latin typeface="Söhne"/>
            </a:endParaRPr>
          </a:p>
        </p:txBody>
      </p:sp>
      <p:sp>
        <p:nvSpPr>
          <p:cNvPr id="20" name="Tekstvak 19">
            <a:extLst>
              <a:ext uri="{FF2B5EF4-FFF2-40B4-BE49-F238E27FC236}">
                <a16:creationId xmlns:a16="http://schemas.microsoft.com/office/drawing/2014/main" id="{D12A1D99-B9F9-6F7A-6AF6-8C4D6193F4B6}"/>
              </a:ext>
            </a:extLst>
          </p:cNvPr>
          <p:cNvSpPr txBox="1"/>
          <p:nvPr/>
        </p:nvSpPr>
        <p:spPr>
          <a:xfrm>
            <a:off x="2576523" y="1302289"/>
            <a:ext cx="3339638" cy="1862048"/>
          </a:xfrm>
          <a:prstGeom prst="rect">
            <a:avLst/>
          </a:prstGeom>
          <a:noFill/>
          <a:ln>
            <a:solidFill>
              <a:schemeClr val="accent1"/>
            </a:solidFill>
          </a:ln>
        </p:spPr>
        <p:txBody>
          <a:bodyPr wrap="square" rtlCol="0">
            <a:spAutoFit/>
          </a:bodyPr>
          <a:lstStyle/>
          <a:p>
            <a:pPr algn="ctr"/>
            <a:r>
              <a:rPr lang="nl-BE" sz="1900" b="1" dirty="0" err="1">
                <a:solidFill>
                  <a:srgbClr val="0D0D0D"/>
                </a:solidFill>
                <a:latin typeface="Söhne"/>
              </a:rPr>
              <a:t>Some</a:t>
            </a:r>
            <a:r>
              <a:rPr lang="nl-BE" sz="1900" b="1" dirty="0">
                <a:solidFill>
                  <a:srgbClr val="0D0D0D"/>
                </a:solidFill>
                <a:latin typeface="Söhne"/>
              </a:rPr>
              <a:t> </a:t>
            </a:r>
            <a:r>
              <a:rPr lang="nl-BE" sz="1900" b="1" dirty="0" err="1">
                <a:solidFill>
                  <a:srgbClr val="0D0D0D"/>
                </a:solidFill>
                <a:latin typeface="Söhne"/>
              </a:rPr>
              <a:t>Figures</a:t>
            </a:r>
            <a:endParaRPr lang="nl-BE" sz="1900" b="1" dirty="0">
              <a:solidFill>
                <a:srgbClr val="0D0D0D"/>
              </a:solidFill>
              <a:latin typeface="Söhne"/>
            </a:endParaRPr>
          </a:p>
          <a:p>
            <a:pPr marL="342900" indent="-342900">
              <a:spcBef>
                <a:spcPts val="600"/>
              </a:spcBef>
              <a:buFont typeface="Arial" panose="020B0604020202020204" pitchFamily="34" charset="0"/>
              <a:buChar char="•"/>
            </a:pPr>
            <a:r>
              <a:rPr lang="nl-BE" sz="1900" dirty="0">
                <a:solidFill>
                  <a:srgbClr val="0D0D0D"/>
                </a:solidFill>
                <a:latin typeface="Söhne"/>
              </a:rPr>
              <a:t>+/- 100 patches (512x512)</a:t>
            </a:r>
          </a:p>
          <a:p>
            <a:pPr marL="342900" indent="-342900">
              <a:spcBef>
                <a:spcPts val="600"/>
              </a:spcBef>
              <a:buFont typeface="Arial" panose="020B0604020202020204" pitchFamily="34" charset="0"/>
              <a:buChar char="•"/>
            </a:pPr>
            <a:r>
              <a:rPr lang="nl-BE" sz="1900" dirty="0">
                <a:solidFill>
                  <a:srgbClr val="0D0D0D"/>
                </a:solidFill>
                <a:latin typeface="Söhne"/>
              </a:rPr>
              <a:t>+/- 300 </a:t>
            </a:r>
            <a:r>
              <a:rPr lang="nl-BE" sz="1900" dirty="0" err="1">
                <a:solidFill>
                  <a:srgbClr val="0D0D0D"/>
                </a:solidFill>
                <a:latin typeface="Söhne"/>
              </a:rPr>
              <a:t>bounding</a:t>
            </a:r>
            <a:r>
              <a:rPr lang="nl-BE" sz="1900" dirty="0">
                <a:solidFill>
                  <a:srgbClr val="0D0D0D"/>
                </a:solidFill>
                <a:latin typeface="Söhne"/>
              </a:rPr>
              <a:t> </a:t>
            </a:r>
            <a:r>
              <a:rPr lang="nl-BE" sz="1900" dirty="0" err="1">
                <a:solidFill>
                  <a:srgbClr val="0D0D0D"/>
                </a:solidFill>
                <a:latin typeface="Söhne"/>
              </a:rPr>
              <a:t>boxes</a:t>
            </a:r>
            <a:endParaRPr lang="nl-BE" sz="1900" dirty="0">
              <a:solidFill>
                <a:srgbClr val="0D0D0D"/>
              </a:solidFill>
              <a:latin typeface="Söhne"/>
            </a:endParaRPr>
          </a:p>
          <a:p>
            <a:pPr marL="342900" indent="-342900">
              <a:spcBef>
                <a:spcPts val="600"/>
              </a:spcBef>
              <a:buFont typeface="Arial" panose="020B0604020202020204" pitchFamily="34" charset="0"/>
              <a:buChar char="•"/>
            </a:pPr>
            <a:r>
              <a:rPr lang="nl-BE" sz="1900" dirty="0" err="1">
                <a:solidFill>
                  <a:srgbClr val="0D0D0D"/>
                </a:solidFill>
                <a:latin typeface="Söhne"/>
              </a:rPr>
              <a:t>Stabilization</a:t>
            </a:r>
            <a:r>
              <a:rPr lang="nl-BE" sz="1900" dirty="0">
                <a:solidFill>
                  <a:srgbClr val="0D0D0D"/>
                </a:solidFill>
                <a:latin typeface="Söhne"/>
              </a:rPr>
              <a:t> </a:t>
            </a:r>
            <a:r>
              <a:rPr lang="nl-BE" sz="1900" dirty="0" err="1">
                <a:solidFill>
                  <a:srgbClr val="0D0D0D"/>
                </a:solidFill>
                <a:latin typeface="Söhne"/>
              </a:rPr>
              <a:t>after</a:t>
            </a:r>
            <a:r>
              <a:rPr lang="nl-BE" sz="1900" dirty="0">
                <a:solidFill>
                  <a:srgbClr val="0D0D0D"/>
                </a:solidFill>
                <a:latin typeface="Söhne"/>
              </a:rPr>
              <a:t> 5 </a:t>
            </a:r>
            <a:r>
              <a:rPr lang="nl-BE" sz="1900" dirty="0" err="1">
                <a:solidFill>
                  <a:srgbClr val="0D0D0D"/>
                </a:solidFill>
                <a:latin typeface="Söhne"/>
              </a:rPr>
              <a:t>epochs</a:t>
            </a:r>
            <a:endParaRPr lang="nl-BE" sz="1900" dirty="0">
              <a:solidFill>
                <a:srgbClr val="0D0D0D"/>
              </a:solidFill>
              <a:latin typeface="Söhne"/>
            </a:endParaRPr>
          </a:p>
          <a:p>
            <a:pPr marL="342900" indent="-342900">
              <a:spcBef>
                <a:spcPts val="600"/>
              </a:spcBef>
              <a:buFont typeface="Arial" panose="020B0604020202020204" pitchFamily="34" charset="0"/>
              <a:buChar char="•"/>
            </a:pPr>
            <a:r>
              <a:rPr lang="nl-BE" sz="1900" dirty="0" err="1">
                <a:solidFill>
                  <a:srgbClr val="0D0D0D"/>
                </a:solidFill>
                <a:latin typeface="Söhne"/>
              </a:rPr>
              <a:t>Initial</a:t>
            </a:r>
            <a:r>
              <a:rPr lang="nl-BE" sz="1900" dirty="0">
                <a:solidFill>
                  <a:srgbClr val="0D0D0D"/>
                </a:solidFill>
                <a:latin typeface="Söhne"/>
              </a:rPr>
              <a:t> </a:t>
            </a:r>
            <a:r>
              <a:rPr lang="nl-BE" sz="1900" dirty="0" err="1">
                <a:solidFill>
                  <a:srgbClr val="0D0D0D"/>
                </a:solidFill>
                <a:latin typeface="Söhne"/>
              </a:rPr>
              <a:t>learning</a:t>
            </a:r>
            <a:r>
              <a:rPr lang="nl-BE" sz="1900" dirty="0">
                <a:solidFill>
                  <a:srgbClr val="0D0D0D"/>
                </a:solidFill>
                <a:latin typeface="Söhne"/>
              </a:rPr>
              <a:t> </a:t>
            </a:r>
            <a:r>
              <a:rPr lang="nl-BE" sz="1900" dirty="0" err="1">
                <a:solidFill>
                  <a:srgbClr val="0D0D0D"/>
                </a:solidFill>
                <a:latin typeface="Söhne"/>
              </a:rPr>
              <a:t>rate</a:t>
            </a:r>
            <a:r>
              <a:rPr lang="nl-BE" sz="1900" dirty="0">
                <a:solidFill>
                  <a:srgbClr val="0D0D0D"/>
                </a:solidFill>
                <a:latin typeface="Söhne"/>
              </a:rPr>
              <a:t>: 0.005</a:t>
            </a:r>
          </a:p>
        </p:txBody>
      </p:sp>
    </p:spTree>
    <p:extLst>
      <p:ext uri="{BB962C8B-B14F-4D97-AF65-F5344CB8AC3E}">
        <p14:creationId xmlns:p14="http://schemas.microsoft.com/office/powerpoint/2010/main" val="305954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82241"/>
          </a:xfrm>
        </p:spPr>
        <p:txBody>
          <a:bodyPr/>
          <a:lstStyle/>
          <a:p>
            <a:r>
              <a:rPr lang="en-BE" dirty="0">
                <a:solidFill>
                  <a:schemeClr val="bg1"/>
                </a:solidFill>
              </a:rPr>
              <a:t>   </a:t>
            </a:r>
            <a:r>
              <a:rPr lang="nl-BE" dirty="0" err="1">
                <a:solidFill>
                  <a:schemeClr val="bg1"/>
                </a:solidFill>
              </a:rPr>
              <a:t>Final</a:t>
            </a:r>
            <a:r>
              <a:rPr lang="nl-BE" dirty="0">
                <a:solidFill>
                  <a:schemeClr val="bg1"/>
                </a:solidFill>
              </a:rPr>
              <a:t> Evaluation</a:t>
            </a:r>
          </a:p>
        </p:txBody>
      </p:sp>
      <p:pic>
        <p:nvPicPr>
          <p:cNvPr id="9" name="Afbeelding 8">
            <a:extLst>
              <a:ext uri="{FF2B5EF4-FFF2-40B4-BE49-F238E27FC236}">
                <a16:creationId xmlns:a16="http://schemas.microsoft.com/office/drawing/2014/main" id="{577B4978-3158-C438-7576-02BEDAE333C5}"/>
              </a:ext>
            </a:extLst>
          </p:cNvPr>
          <p:cNvPicPr>
            <a:picLocks noChangeAspect="1"/>
          </p:cNvPicPr>
          <p:nvPr/>
        </p:nvPicPr>
        <p:blipFill>
          <a:blip r:embed="rId2"/>
          <a:stretch>
            <a:fillRect/>
          </a:stretch>
        </p:blipFill>
        <p:spPr>
          <a:xfrm>
            <a:off x="8761725" y="826524"/>
            <a:ext cx="2141406" cy="5662151"/>
          </a:xfrm>
          <a:prstGeom prst="rect">
            <a:avLst/>
          </a:prstGeom>
        </p:spPr>
      </p:pic>
      <p:sp>
        <p:nvSpPr>
          <p:cNvPr id="10" name="Tekstvak 9">
            <a:extLst>
              <a:ext uri="{FF2B5EF4-FFF2-40B4-BE49-F238E27FC236}">
                <a16:creationId xmlns:a16="http://schemas.microsoft.com/office/drawing/2014/main" id="{AF74C7D3-163D-6FA1-7E23-310D35E8D270}"/>
              </a:ext>
            </a:extLst>
          </p:cNvPr>
          <p:cNvSpPr txBox="1"/>
          <p:nvPr/>
        </p:nvSpPr>
        <p:spPr>
          <a:xfrm>
            <a:off x="8306415" y="331865"/>
            <a:ext cx="3486852" cy="369332"/>
          </a:xfrm>
          <a:prstGeom prst="rect">
            <a:avLst/>
          </a:prstGeom>
          <a:noFill/>
        </p:spPr>
        <p:txBody>
          <a:bodyPr wrap="none" rtlCol="0">
            <a:spAutoFit/>
          </a:bodyPr>
          <a:lstStyle/>
          <a:p>
            <a:r>
              <a:rPr lang="nl-BE" dirty="0" err="1"/>
              <a:t>Illustration</a:t>
            </a:r>
            <a:r>
              <a:rPr lang="nl-BE" dirty="0"/>
              <a:t>: </a:t>
            </a:r>
            <a:r>
              <a:rPr lang="nl-BE" dirty="0" err="1"/>
              <a:t>photo</a:t>
            </a:r>
            <a:r>
              <a:rPr lang="nl-BE" dirty="0"/>
              <a:t> </a:t>
            </a:r>
            <a:r>
              <a:rPr lang="nl-BE" dirty="0" err="1"/>
              <a:t>from</a:t>
            </a:r>
            <a:r>
              <a:rPr lang="nl-BE" dirty="0"/>
              <a:t> test set</a:t>
            </a:r>
          </a:p>
        </p:txBody>
      </p:sp>
      <p:graphicFrame>
        <p:nvGraphicFramePr>
          <p:cNvPr id="19" name="Tabel 18">
            <a:extLst>
              <a:ext uri="{FF2B5EF4-FFF2-40B4-BE49-F238E27FC236}">
                <a16:creationId xmlns:a16="http://schemas.microsoft.com/office/drawing/2014/main" id="{2A9307E9-92DC-0EB3-0887-8D407003891A}"/>
              </a:ext>
            </a:extLst>
          </p:cNvPr>
          <p:cNvGraphicFramePr>
            <a:graphicFrameLocks noGrp="1"/>
          </p:cNvGraphicFramePr>
          <p:nvPr/>
        </p:nvGraphicFramePr>
        <p:xfrm>
          <a:off x="398164" y="1761732"/>
          <a:ext cx="8128000" cy="39624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808359287"/>
                    </a:ext>
                  </a:extLst>
                </a:gridCol>
                <a:gridCol w="2032000">
                  <a:extLst>
                    <a:ext uri="{9D8B030D-6E8A-4147-A177-3AD203B41FA5}">
                      <a16:colId xmlns:a16="http://schemas.microsoft.com/office/drawing/2014/main" val="1625626550"/>
                    </a:ext>
                  </a:extLst>
                </a:gridCol>
                <a:gridCol w="2032000">
                  <a:extLst>
                    <a:ext uri="{9D8B030D-6E8A-4147-A177-3AD203B41FA5}">
                      <a16:colId xmlns:a16="http://schemas.microsoft.com/office/drawing/2014/main" val="1439794181"/>
                    </a:ext>
                  </a:extLst>
                </a:gridCol>
                <a:gridCol w="2032000">
                  <a:extLst>
                    <a:ext uri="{9D8B030D-6E8A-4147-A177-3AD203B41FA5}">
                      <a16:colId xmlns:a16="http://schemas.microsoft.com/office/drawing/2014/main" val="2185887300"/>
                    </a:ext>
                  </a:extLst>
                </a:gridCol>
              </a:tblGrid>
              <a:tr h="285142">
                <a:tc>
                  <a:txBody>
                    <a:bodyPr/>
                    <a:lstStyle/>
                    <a:p>
                      <a:r>
                        <a:rPr lang="nl-BE" sz="1400" dirty="0"/>
                        <a:t>KPI</a:t>
                      </a:r>
                    </a:p>
                  </a:txBody>
                  <a:tcPr/>
                </a:tc>
                <a:tc>
                  <a:txBody>
                    <a:bodyPr/>
                    <a:lstStyle/>
                    <a:p>
                      <a:r>
                        <a:rPr lang="nl-BE" sz="1400" dirty="0" err="1"/>
                        <a:t>IoU</a:t>
                      </a:r>
                      <a:endParaRPr lang="nl-BE" sz="1400" dirty="0"/>
                    </a:p>
                  </a:txBody>
                  <a:tcPr/>
                </a:tc>
                <a:tc>
                  <a:txBody>
                    <a:bodyPr/>
                    <a:lstStyle/>
                    <a:p>
                      <a:r>
                        <a:rPr lang="nl-BE" sz="1400" dirty="0"/>
                        <a:t>Area</a:t>
                      </a:r>
                    </a:p>
                  </a:txBody>
                  <a:tcPr/>
                </a:tc>
                <a:tc>
                  <a:txBody>
                    <a:bodyPr/>
                    <a:lstStyle/>
                    <a:p>
                      <a:r>
                        <a:rPr lang="nl-BE" sz="1400" dirty="0"/>
                        <a:t>Value</a:t>
                      </a:r>
                    </a:p>
                  </a:txBody>
                  <a:tcPr/>
                </a:tc>
                <a:extLst>
                  <a:ext uri="{0D108BD9-81ED-4DB2-BD59-A6C34878D82A}">
                    <a16:rowId xmlns:a16="http://schemas.microsoft.com/office/drawing/2014/main" val="3253825319"/>
                  </a:ext>
                </a:extLst>
              </a:tr>
              <a:tr h="285142">
                <a:tc>
                  <a:txBody>
                    <a:bodyPr/>
                    <a:lstStyle/>
                    <a:p>
                      <a:r>
                        <a:rPr lang="nl-BE" sz="1400" dirty="0" err="1"/>
                        <a:t>Average</a:t>
                      </a:r>
                      <a:r>
                        <a:rPr lang="nl-BE" sz="1400" dirty="0"/>
                        <a:t> Precision</a:t>
                      </a:r>
                    </a:p>
                  </a:txBody>
                  <a:tcPr/>
                </a:tc>
                <a:tc>
                  <a:txBody>
                    <a:bodyPr/>
                    <a:lstStyle/>
                    <a:p>
                      <a:r>
                        <a:rPr lang="nl-BE" sz="1400" dirty="0"/>
                        <a:t>0.50:0.95</a:t>
                      </a:r>
                    </a:p>
                  </a:txBody>
                  <a:tcPr/>
                </a:tc>
                <a:tc>
                  <a:txBody>
                    <a:bodyPr/>
                    <a:lstStyle/>
                    <a:p>
                      <a:r>
                        <a:rPr lang="nl-BE" sz="1400" dirty="0" err="1"/>
                        <a:t>All</a:t>
                      </a:r>
                      <a:endParaRPr lang="nl-BE" sz="1400" dirty="0"/>
                    </a:p>
                  </a:txBody>
                  <a:tcPr/>
                </a:tc>
                <a:tc>
                  <a:txBody>
                    <a:bodyPr/>
                    <a:lstStyle/>
                    <a:p>
                      <a:r>
                        <a:rPr lang="nl-BE" sz="1400" dirty="0"/>
                        <a:t>0.255</a:t>
                      </a:r>
                    </a:p>
                  </a:txBody>
                  <a:tcPr/>
                </a:tc>
                <a:extLst>
                  <a:ext uri="{0D108BD9-81ED-4DB2-BD59-A6C34878D82A}">
                    <a16:rowId xmlns:a16="http://schemas.microsoft.com/office/drawing/2014/main" val="2649767731"/>
                  </a:ext>
                </a:extLst>
              </a:tr>
              <a:tr h="285142">
                <a:tc>
                  <a:txBody>
                    <a:bodyPr/>
                    <a:lstStyle/>
                    <a:p>
                      <a:r>
                        <a:rPr lang="nl-BE" sz="1400" dirty="0" err="1">
                          <a:highlight>
                            <a:srgbClr val="FFFF00"/>
                          </a:highlight>
                        </a:rPr>
                        <a:t>Average</a:t>
                      </a:r>
                      <a:r>
                        <a:rPr lang="nl-BE" sz="1400" dirty="0">
                          <a:highlight>
                            <a:srgbClr val="FFFF00"/>
                          </a:highlight>
                        </a:rPr>
                        <a:t> Precision</a:t>
                      </a:r>
                    </a:p>
                  </a:txBody>
                  <a:tcPr/>
                </a:tc>
                <a:tc>
                  <a:txBody>
                    <a:bodyPr/>
                    <a:lstStyle/>
                    <a:p>
                      <a:r>
                        <a:rPr lang="nl-BE" sz="1400" dirty="0">
                          <a:highlight>
                            <a:srgbClr val="FFFF00"/>
                          </a:highlight>
                        </a:rPr>
                        <a:t>0.50</a:t>
                      </a:r>
                    </a:p>
                  </a:txBody>
                  <a:tcPr/>
                </a:tc>
                <a:tc>
                  <a:txBody>
                    <a:bodyPr/>
                    <a:lstStyle/>
                    <a:p>
                      <a:r>
                        <a:rPr lang="nl-BE" sz="1400" dirty="0" err="1">
                          <a:highlight>
                            <a:srgbClr val="FFFF00"/>
                          </a:highlight>
                        </a:rPr>
                        <a:t>All</a:t>
                      </a:r>
                      <a:endParaRPr lang="nl-BE" sz="1400" dirty="0">
                        <a:highlight>
                          <a:srgbClr val="FFFF00"/>
                        </a:highlight>
                      </a:endParaRPr>
                    </a:p>
                  </a:txBody>
                  <a:tcPr/>
                </a:tc>
                <a:tc>
                  <a:txBody>
                    <a:bodyPr/>
                    <a:lstStyle/>
                    <a:p>
                      <a:r>
                        <a:rPr lang="nl-BE" sz="1400" dirty="0">
                          <a:highlight>
                            <a:srgbClr val="FFFF00"/>
                          </a:highlight>
                        </a:rPr>
                        <a:t>0.619</a:t>
                      </a:r>
                    </a:p>
                  </a:txBody>
                  <a:tcPr/>
                </a:tc>
                <a:extLst>
                  <a:ext uri="{0D108BD9-81ED-4DB2-BD59-A6C34878D82A}">
                    <a16:rowId xmlns:a16="http://schemas.microsoft.com/office/drawing/2014/main" val="3853940565"/>
                  </a:ext>
                </a:extLst>
              </a:tr>
              <a:tr h="285142">
                <a:tc>
                  <a:txBody>
                    <a:bodyPr/>
                    <a:lstStyle/>
                    <a:p>
                      <a:r>
                        <a:rPr lang="nl-BE" sz="1400" dirty="0" err="1"/>
                        <a:t>Average</a:t>
                      </a:r>
                      <a:r>
                        <a:rPr lang="nl-BE" sz="1400" dirty="0"/>
                        <a:t> Precision</a:t>
                      </a:r>
                    </a:p>
                  </a:txBody>
                  <a:tcPr/>
                </a:tc>
                <a:tc>
                  <a:txBody>
                    <a:bodyPr/>
                    <a:lstStyle/>
                    <a:p>
                      <a:r>
                        <a:rPr lang="nl-BE" sz="1400" dirty="0"/>
                        <a:t>0.75</a:t>
                      </a:r>
                    </a:p>
                  </a:txBody>
                  <a:tcPr/>
                </a:tc>
                <a:tc>
                  <a:txBody>
                    <a:bodyPr/>
                    <a:lstStyle/>
                    <a:p>
                      <a:r>
                        <a:rPr lang="nl-BE" sz="1400" dirty="0" err="1"/>
                        <a:t>All</a:t>
                      </a:r>
                      <a:endParaRPr lang="nl-BE" sz="1400" dirty="0"/>
                    </a:p>
                  </a:txBody>
                  <a:tcPr/>
                </a:tc>
                <a:tc>
                  <a:txBody>
                    <a:bodyPr/>
                    <a:lstStyle/>
                    <a:p>
                      <a:r>
                        <a:rPr lang="nl-BE" sz="1400" dirty="0"/>
                        <a:t>0.128</a:t>
                      </a:r>
                    </a:p>
                  </a:txBody>
                  <a:tcPr/>
                </a:tc>
                <a:extLst>
                  <a:ext uri="{0D108BD9-81ED-4DB2-BD59-A6C34878D82A}">
                    <a16:rowId xmlns:a16="http://schemas.microsoft.com/office/drawing/2014/main" val="1898361622"/>
                  </a:ext>
                </a:extLst>
              </a:tr>
              <a:tr h="285142">
                <a:tc>
                  <a:txBody>
                    <a:bodyPr/>
                    <a:lstStyle/>
                    <a:p>
                      <a:r>
                        <a:rPr lang="nl-BE" sz="1400" dirty="0" err="1"/>
                        <a:t>Average</a:t>
                      </a:r>
                      <a:r>
                        <a:rPr lang="nl-BE" sz="1400" dirty="0"/>
                        <a:t> Precision</a:t>
                      </a:r>
                    </a:p>
                  </a:txBody>
                  <a:tcPr/>
                </a:tc>
                <a:tc>
                  <a:txBody>
                    <a:bodyPr/>
                    <a:lstStyle/>
                    <a:p>
                      <a:r>
                        <a:rPr lang="nl-BE" sz="1400" dirty="0"/>
                        <a:t>0.50:0.95</a:t>
                      </a:r>
                    </a:p>
                  </a:txBody>
                  <a:tcPr/>
                </a:tc>
                <a:tc>
                  <a:txBody>
                    <a:bodyPr/>
                    <a:lstStyle/>
                    <a:p>
                      <a:r>
                        <a:rPr lang="nl-BE" sz="1400" dirty="0"/>
                        <a:t>Small</a:t>
                      </a:r>
                    </a:p>
                  </a:txBody>
                  <a:tcPr/>
                </a:tc>
                <a:tc>
                  <a:txBody>
                    <a:bodyPr/>
                    <a:lstStyle/>
                    <a:p>
                      <a:r>
                        <a:rPr lang="nl-BE" sz="1400" dirty="0"/>
                        <a:t>0.243</a:t>
                      </a:r>
                    </a:p>
                  </a:txBody>
                  <a:tcPr/>
                </a:tc>
                <a:extLst>
                  <a:ext uri="{0D108BD9-81ED-4DB2-BD59-A6C34878D82A}">
                    <a16:rowId xmlns:a16="http://schemas.microsoft.com/office/drawing/2014/main" val="4182223286"/>
                  </a:ext>
                </a:extLst>
              </a:tr>
              <a:tr h="285142">
                <a:tc>
                  <a:txBody>
                    <a:bodyPr/>
                    <a:lstStyle/>
                    <a:p>
                      <a:r>
                        <a:rPr lang="nl-BE" sz="1400" dirty="0" err="1"/>
                        <a:t>Average</a:t>
                      </a:r>
                      <a:r>
                        <a:rPr lang="nl-BE" sz="1400" dirty="0"/>
                        <a:t> Precision</a:t>
                      </a:r>
                    </a:p>
                  </a:txBody>
                  <a:tcPr/>
                </a:tc>
                <a:tc>
                  <a:txBody>
                    <a:bodyPr/>
                    <a:lstStyle/>
                    <a:p>
                      <a:r>
                        <a:rPr lang="nl-BE" sz="1400" dirty="0"/>
                        <a:t>0.50:0.95</a:t>
                      </a:r>
                    </a:p>
                  </a:txBody>
                  <a:tcPr/>
                </a:tc>
                <a:tc>
                  <a:txBody>
                    <a:bodyPr/>
                    <a:lstStyle/>
                    <a:p>
                      <a:r>
                        <a:rPr lang="nl-BE" sz="1400" dirty="0"/>
                        <a:t>Medium</a:t>
                      </a:r>
                    </a:p>
                  </a:txBody>
                  <a:tcPr/>
                </a:tc>
                <a:tc>
                  <a:txBody>
                    <a:bodyPr/>
                    <a:lstStyle/>
                    <a:p>
                      <a:r>
                        <a:rPr lang="nl-BE" sz="1400" dirty="0"/>
                        <a:t>0.268</a:t>
                      </a:r>
                    </a:p>
                  </a:txBody>
                  <a:tcPr/>
                </a:tc>
                <a:extLst>
                  <a:ext uri="{0D108BD9-81ED-4DB2-BD59-A6C34878D82A}">
                    <a16:rowId xmlns:a16="http://schemas.microsoft.com/office/drawing/2014/main" val="3583126062"/>
                  </a:ext>
                </a:extLst>
              </a:tr>
              <a:tr h="285142">
                <a:tc>
                  <a:txBody>
                    <a:bodyPr/>
                    <a:lstStyle/>
                    <a:p>
                      <a:r>
                        <a:rPr lang="nl-BE" sz="1400" dirty="0" err="1"/>
                        <a:t>Average</a:t>
                      </a:r>
                      <a:r>
                        <a:rPr lang="nl-BE" sz="1400" dirty="0"/>
                        <a:t> Precision</a:t>
                      </a:r>
                    </a:p>
                  </a:txBody>
                  <a:tcPr/>
                </a:tc>
                <a:tc>
                  <a:txBody>
                    <a:bodyPr/>
                    <a:lstStyle/>
                    <a:p>
                      <a:r>
                        <a:rPr lang="nl-BE" sz="1400" dirty="0"/>
                        <a:t>0.50:0.95</a:t>
                      </a:r>
                    </a:p>
                  </a:txBody>
                  <a:tcPr/>
                </a:tc>
                <a:tc>
                  <a:txBody>
                    <a:bodyPr/>
                    <a:lstStyle/>
                    <a:p>
                      <a:r>
                        <a:rPr lang="nl-BE" sz="1400" dirty="0"/>
                        <a:t>Large</a:t>
                      </a:r>
                    </a:p>
                  </a:txBody>
                  <a:tcPr/>
                </a:tc>
                <a:tc>
                  <a:txBody>
                    <a:bodyPr/>
                    <a:lstStyle/>
                    <a:p>
                      <a:r>
                        <a:rPr lang="nl-BE" sz="1400" dirty="0"/>
                        <a:t>0.291</a:t>
                      </a:r>
                    </a:p>
                  </a:txBody>
                  <a:tcPr/>
                </a:tc>
                <a:extLst>
                  <a:ext uri="{0D108BD9-81ED-4DB2-BD59-A6C34878D82A}">
                    <a16:rowId xmlns:a16="http://schemas.microsoft.com/office/drawing/2014/main" val="3728993979"/>
                  </a:ext>
                </a:extLst>
              </a:tr>
              <a:tr h="285142">
                <a:tc>
                  <a:txBody>
                    <a:bodyPr/>
                    <a:lstStyle/>
                    <a:p>
                      <a:r>
                        <a:rPr lang="nl-BE" sz="1400" dirty="0" err="1"/>
                        <a:t>Average</a:t>
                      </a:r>
                      <a:r>
                        <a:rPr lang="nl-BE" sz="1400" dirty="0"/>
                        <a:t> </a:t>
                      </a:r>
                      <a:r>
                        <a:rPr lang="nl-BE" sz="1400" dirty="0" err="1"/>
                        <a:t>Recall</a:t>
                      </a:r>
                      <a:endParaRPr lang="nl-BE" sz="1400" dirty="0"/>
                    </a:p>
                  </a:txBody>
                  <a:tcPr/>
                </a:tc>
                <a:tc>
                  <a:txBody>
                    <a:bodyPr/>
                    <a:lstStyle/>
                    <a:p>
                      <a:r>
                        <a:rPr lang="nl-BE" sz="1400" dirty="0"/>
                        <a:t>0.50:0.95</a:t>
                      </a:r>
                    </a:p>
                  </a:txBody>
                  <a:tcPr/>
                </a:tc>
                <a:tc>
                  <a:txBody>
                    <a:bodyPr/>
                    <a:lstStyle/>
                    <a:p>
                      <a:r>
                        <a:rPr lang="nl-BE" sz="1400" dirty="0" err="1"/>
                        <a:t>All</a:t>
                      </a:r>
                      <a:endParaRPr lang="nl-BE" sz="1400" dirty="0"/>
                    </a:p>
                  </a:txBody>
                  <a:tcPr/>
                </a:tc>
                <a:tc>
                  <a:txBody>
                    <a:bodyPr/>
                    <a:lstStyle/>
                    <a:p>
                      <a:r>
                        <a:rPr lang="nl-BE" sz="1400" dirty="0"/>
                        <a:t>0.145</a:t>
                      </a:r>
                    </a:p>
                  </a:txBody>
                  <a:tcPr/>
                </a:tc>
                <a:extLst>
                  <a:ext uri="{0D108BD9-81ED-4DB2-BD59-A6C34878D82A}">
                    <a16:rowId xmlns:a16="http://schemas.microsoft.com/office/drawing/2014/main" val="4256743372"/>
                  </a:ext>
                </a:extLst>
              </a:tr>
              <a:tr h="285142">
                <a:tc>
                  <a:txBody>
                    <a:bodyPr/>
                    <a:lstStyle/>
                    <a:p>
                      <a:r>
                        <a:rPr lang="nl-BE" sz="1400" dirty="0" err="1"/>
                        <a:t>Average</a:t>
                      </a:r>
                      <a:r>
                        <a:rPr lang="nl-BE" sz="1400" dirty="0"/>
                        <a:t> </a:t>
                      </a:r>
                      <a:r>
                        <a:rPr lang="nl-BE" sz="1400" dirty="0" err="1"/>
                        <a:t>Recall</a:t>
                      </a:r>
                      <a:endParaRPr lang="nl-BE" sz="1400" dirty="0"/>
                    </a:p>
                  </a:txBody>
                  <a:tcPr/>
                </a:tc>
                <a:tc>
                  <a:txBody>
                    <a:bodyPr/>
                    <a:lstStyle/>
                    <a:p>
                      <a:r>
                        <a:rPr lang="nl-BE" sz="1400" dirty="0"/>
                        <a:t>0.50:0.95</a:t>
                      </a:r>
                    </a:p>
                  </a:txBody>
                  <a:tcPr/>
                </a:tc>
                <a:tc>
                  <a:txBody>
                    <a:bodyPr/>
                    <a:lstStyle/>
                    <a:p>
                      <a:r>
                        <a:rPr lang="nl-BE" sz="1400" dirty="0" err="1"/>
                        <a:t>All</a:t>
                      </a:r>
                      <a:endParaRPr lang="nl-BE" sz="1400" dirty="0"/>
                    </a:p>
                  </a:txBody>
                  <a:tcPr/>
                </a:tc>
                <a:tc>
                  <a:txBody>
                    <a:bodyPr/>
                    <a:lstStyle/>
                    <a:p>
                      <a:r>
                        <a:rPr lang="nl-BE" sz="1400" dirty="0"/>
                        <a:t>0.372</a:t>
                      </a:r>
                    </a:p>
                  </a:txBody>
                  <a:tcPr/>
                </a:tc>
                <a:extLst>
                  <a:ext uri="{0D108BD9-81ED-4DB2-BD59-A6C34878D82A}">
                    <a16:rowId xmlns:a16="http://schemas.microsoft.com/office/drawing/2014/main" val="523446846"/>
                  </a:ext>
                </a:extLst>
              </a:tr>
              <a:tr h="285142">
                <a:tc>
                  <a:txBody>
                    <a:bodyPr/>
                    <a:lstStyle/>
                    <a:p>
                      <a:r>
                        <a:rPr lang="nl-BE" sz="1400" dirty="0" err="1"/>
                        <a:t>Average</a:t>
                      </a:r>
                      <a:r>
                        <a:rPr lang="nl-BE" sz="1400" dirty="0"/>
                        <a:t> </a:t>
                      </a:r>
                      <a:r>
                        <a:rPr lang="nl-BE" sz="1400" dirty="0" err="1"/>
                        <a:t>Recall</a:t>
                      </a:r>
                      <a:endParaRPr lang="nl-BE" sz="1400" dirty="0"/>
                    </a:p>
                  </a:txBody>
                  <a:tcPr/>
                </a:tc>
                <a:tc>
                  <a:txBody>
                    <a:bodyPr/>
                    <a:lstStyle/>
                    <a:p>
                      <a:r>
                        <a:rPr lang="nl-BE" sz="1400" dirty="0"/>
                        <a:t>0.50:0.95</a:t>
                      </a:r>
                    </a:p>
                  </a:txBody>
                  <a:tcPr/>
                </a:tc>
                <a:tc>
                  <a:txBody>
                    <a:bodyPr/>
                    <a:lstStyle/>
                    <a:p>
                      <a:r>
                        <a:rPr lang="nl-BE" sz="1400" dirty="0" err="1"/>
                        <a:t>All</a:t>
                      </a:r>
                      <a:endParaRPr lang="nl-BE" sz="1400" dirty="0"/>
                    </a:p>
                  </a:txBody>
                  <a:tcPr/>
                </a:tc>
                <a:tc>
                  <a:txBody>
                    <a:bodyPr/>
                    <a:lstStyle/>
                    <a:p>
                      <a:r>
                        <a:rPr lang="nl-BE" sz="1400" dirty="0"/>
                        <a:t>0.379</a:t>
                      </a:r>
                    </a:p>
                  </a:txBody>
                  <a:tcPr/>
                </a:tc>
                <a:extLst>
                  <a:ext uri="{0D108BD9-81ED-4DB2-BD59-A6C34878D82A}">
                    <a16:rowId xmlns:a16="http://schemas.microsoft.com/office/drawing/2014/main" val="4137062724"/>
                  </a:ext>
                </a:extLst>
              </a:tr>
              <a:tr h="285142">
                <a:tc>
                  <a:txBody>
                    <a:bodyPr/>
                    <a:lstStyle/>
                    <a:p>
                      <a:r>
                        <a:rPr lang="nl-BE" sz="1400" dirty="0" err="1"/>
                        <a:t>Average</a:t>
                      </a:r>
                      <a:r>
                        <a:rPr lang="nl-BE" sz="1400" dirty="0"/>
                        <a:t> </a:t>
                      </a:r>
                      <a:r>
                        <a:rPr lang="nl-BE" sz="1400" dirty="0" err="1"/>
                        <a:t>Recall</a:t>
                      </a:r>
                      <a:endParaRPr lang="nl-BE" sz="1400" dirty="0"/>
                    </a:p>
                  </a:txBody>
                  <a:tcPr/>
                </a:tc>
                <a:tc>
                  <a:txBody>
                    <a:bodyPr/>
                    <a:lstStyle/>
                    <a:p>
                      <a:r>
                        <a:rPr lang="nl-BE" sz="1400" dirty="0"/>
                        <a:t>0.50:0.95</a:t>
                      </a:r>
                    </a:p>
                  </a:txBody>
                  <a:tcPr/>
                </a:tc>
                <a:tc>
                  <a:txBody>
                    <a:bodyPr/>
                    <a:lstStyle/>
                    <a:p>
                      <a:r>
                        <a:rPr lang="nl-BE" sz="1400" dirty="0"/>
                        <a:t>Small</a:t>
                      </a:r>
                    </a:p>
                  </a:txBody>
                  <a:tcPr/>
                </a:tc>
                <a:tc>
                  <a:txBody>
                    <a:bodyPr/>
                    <a:lstStyle/>
                    <a:p>
                      <a:r>
                        <a:rPr lang="nl-BE" sz="1400" dirty="0"/>
                        <a:t>0.342</a:t>
                      </a:r>
                    </a:p>
                  </a:txBody>
                  <a:tcPr/>
                </a:tc>
                <a:extLst>
                  <a:ext uri="{0D108BD9-81ED-4DB2-BD59-A6C34878D82A}">
                    <a16:rowId xmlns:a16="http://schemas.microsoft.com/office/drawing/2014/main" val="3692478860"/>
                  </a:ext>
                </a:extLst>
              </a:tr>
              <a:tr h="285142">
                <a:tc>
                  <a:txBody>
                    <a:bodyPr/>
                    <a:lstStyle/>
                    <a:p>
                      <a:r>
                        <a:rPr lang="nl-BE" sz="1400" dirty="0" err="1"/>
                        <a:t>Average</a:t>
                      </a:r>
                      <a:r>
                        <a:rPr lang="nl-BE" sz="1400" dirty="0"/>
                        <a:t> </a:t>
                      </a:r>
                      <a:r>
                        <a:rPr lang="nl-BE" sz="1400" dirty="0" err="1"/>
                        <a:t>Recall</a:t>
                      </a:r>
                      <a:endParaRPr lang="nl-BE" sz="1400" dirty="0"/>
                    </a:p>
                  </a:txBody>
                  <a:tcPr/>
                </a:tc>
                <a:tc>
                  <a:txBody>
                    <a:bodyPr/>
                    <a:lstStyle/>
                    <a:p>
                      <a:r>
                        <a:rPr lang="nl-BE" sz="1400" dirty="0"/>
                        <a:t>0.50:0.95</a:t>
                      </a:r>
                    </a:p>
                  </a:txBody>
                  <a:tcPr/>
                </a:tc>
                <a:tc>
                  <a:txBody>
                    <a:bodyPr/>
                    <a:lstStyle/>
                    <a:p>
                      <a:r>
                        <a:rPr lang="nl-BE" sz="1400" dirty="0"/>
                        <a:t>Medium</a:t>
                      </a:r>
                    </a:p>
                  </a:txBody>
                  <a:tcPr/>
                </a:tc>
                <a:tc>
                  <a:txBody>
                    <a:bodyPr/>
                    <a:lstStyle/>
                    <a:p>
                      <a:r>
                        <a:rPr lang="nl-BE" sz="1400" dirty="0"/>
                        <a:t>0.391</a:t>
                      </a:r>
                    </a:p>
                  </a:txBody>
                  <a:tcPr/>
                </a:tc>
                <a:extLst>
                  <a:ext uri="{0D108BD9-81ED-4DB2-BD59-A6C34878D82A}">
                    <a16:rowId xmlns:a16="http://schemas.microsoft.com/office/drawing/2014/main" val="1832476303"/>
                  </a:ext>
                </a:extLst>
              </a:tr>
              <a:tr h="285142">
                <a:tc>
                  <a:txBody>
                    <a:bodyPr/>
                    <a:lstStyle/>
                    <a:p>
                      <a:r>
                        <a:rPr lang="nl-BE" sz="1400" dirty="0" err="1"/>
                        <a:t>Average</a:t>
                      </a:r>
                      <a:r>
                        <a:rPr lang="nl-BE" sz="1400" dirty="0"/>
                        <a:t> </a:t>
                      </a:r>
                      <a:r>
                        <a:rPr lang="nl-BE" sz="1400" dirty="0" err="1"/>
                        <a:t>Recall</a:t>
                      </a:r>
                      <a:endParaRPr lang="nl-BE" sz="1400" dirty="0"/>
                    </a:p>
                  </a:txBody>
                  <a:tcPr/>
                </a:tc>
                <a:tc>
                  <a:txBody>
                    <a:bodyPr/>
                    <a:lstStyle/>
                    <a:p>
                      <a:r>
                        <a:rPr lang="nl-BE" sz="1400" dirty="0"/>
                        <a:t>0.50:0.95</a:t>
                      </a:r>
                    </a:p>
                  </a:txBody>
                  <a:tcPr/>
                </a:tc>
                <a:tc>
                  <a:txBody>
                    <a:bodyPr/>
                    <a:lstStyle/>
                    <a:p>
                      <a:r>
                        <a:rPr lang="nl-BE" sz="1400" dirty="0"/>
                        <a:t>Large</a:t>
                      </a:r>
                    </a:p>
                  </a:txBody>
                  <a:tcPr/>
                </a:tc>
                <a:tc>
                  <a:txBody>
                    <a:bodyPr/>
                    <a:lstStyle/>
                    <a:p>
                      <a:r>
                        <a:rPr lang="nl-BE" sz="1400" dirty="0"/>
                        <a:t>0.388</a:t>
                      </a:r>
                    </a:p>
                  </a:txBody>
                  <a:tcPr/>
                </a:tc>
                <a:extLst>
                  <a:ext uri="{0D108BD9-81ED-4DB2-BD59-A6C34878D82A}">
                    <a16:rowId xmlns:a16="http://schemas.microsoft.com/office/drawing/2014/main" val="2820185004"/>
                  </a:ext>
                </a:extLst>
              </a:tr>
            </a:tbl>
          </a:graphicData>
        </a:graphic>
      </p:graphicFrame>
      <p:sp>
        <p:nvSpPr>
          <p:cNvPr id="4" name="Tekstvak 3">
            <a:extLst>
              <a:ext uri="{FF2B5EF4-FFF2-40B4-BE49-F238E27FC236}">
                <a16:creationId xmlns:a16="http://schemas.microsoft.com/office/drawing/2014/main" id="{8FAAB838-85BD-BCCC-197E-DC11EBE8F0A9}"/>
              </a:ext>
            </a:extLst>
          </p:cNvPr>
          <p:cNvSpPr txBox="1"/>
          <p:nvPr/>
        </p:nvSpPr>
        <p:spPr>
          <a:xfrm>
            <a:off x="3850946" y="1052737"/>
            <a:ext cx="6358688" cy="646331"/>
          </a:xfrm>
          <a:prstGeom prst="rect">
            <a:avLst/>
          </a:prstGeom>
          <a:noFill/>
        </p:spPr>
        <p:txBody>
          <a:bodyPr wrap="square">
            <a:spAutoFit/>
          </a:bodyPr>
          <a:lstStyle/>
          <a:p>
            <a:r>
              <a:rPr lang="en-US" b="1" dirty="0">
                <a:solidFill>
                  <a:srgbClr val="FF0000"/>
                </a:solidFill>
                <a:latin typeface="Söhne"/>
                <a:sym typeface="Wingdings" panose="05000000000000000000" pitchFamily="2" charset="2"/>
              </a:rPr>
              <a:t>AP 62% </a:t>
            </a:r>
            <a:r>
              <a:rPr lang="en-US" sz="1800" b="1" dirty="0" err="1">
                <a:solidFill>
                  <a:srgbClr val="FF0000"/>
                </a:solidFill>
                <a:latin typeface="Söhne"/>
                <a:sym typeface="Wingdings" panose="05000000000000000000" pitchFamily="2" charset="2"/>
              </a:rPr>
              <a:t>IoU</a:t>
            </a:r>
            <a:r>
              <a:rPr lang="en-US" sz="1800" b="1" dirty="0">
                <a:solidFill>
                  <a:srgbClr val="FF0000"/>
                </a:solidFill>
                <a:latin typeface="Söhne"/>
                <a:sym typeface="Wingdings" panose="05000000000000000000" pitchFamily="2" charset="2"/>
              </a:rPr>
              <a:t> 50%</a:t>
            </a:r>
            <a:endParaRPr lang="en-US" sz="1800" b="1" dirty="0">
              <a:solidFill>
                <a:srgbClr val="FF0000"/>
              </a:solidFill>
              <a:latin typeface="Söhne"/>
            </a:endParaRPr>
          </a:p>
          <a:p>
            <a:endParaRPr lang="en-US" b="1" dirty="0">
              <a:solidFill>
                <a:srgbClr val="FF0000"/>
              </a:solidFill>
              <a:latin typeface="Söhne"/>
            </a:endParaRPr>
          </a:p>
        </p:txBody>
      </p:sp>
    </p:spTree>
    <p:extLst>
      <p:ext uri="{BB962C8B-B14F-4D97-AF65-F5344CB8AC3E}">
        <p14:creationId xmlns:p14="http://schemas.microsoft.com/office/powerpoint/2010/main" val="2780756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82241"/>
          </a:xfrm>
        </p:spPr>
        <p:txBody>
          <a:bodyPr/>
          <a:lstStyle/>
          <a:p>
            <a:r>
              <a:rPr lang="nl-BE" dirty="0" err="1">
                <a:solidFill>
                  <a:schemeClr val="bg1"/>
                </a:solidFill>
              </a:rPr>
              <a:t>alternative</a:t>
            </a:r>
            <a:r>
              <a:rPr lang="nl-BE" dirty="0">
                <a:solidFill>
                  <a:schemeClr val="bg1"/>
                </a:solidFill>
              </a:rPr>
              <a:t> </a:t>
            </a:r>
            <a:r>
              <a:rPr lang="nl-BE" dirty="0" err="1">
                <a:solidFill>
                  <a:schemeClr val="bg1"/>
                </a:solidFill>
              </a:rPr>
              <a:t>models</a:t>
            </a:r>
            <a:endParaRPr lang="nl-BE" dirty="0">
              <a:solidFill>
                <a:schemeClr val="bg1"/>
              </a:solidFill>
            </a:endParaRPr>
          </a:p>
        </p:txBody>
      </p:sp>
      <p:sp>
        <p:nvSpPr>
          <p:cNvPr id="3" name="Tijdelijke aanduiding voor inhoud 2">
            <a:extLst>
              <a:ext uri="{FF2B5EF4-FFF2-40B4-BE49-F238E27FC236}">
                <a16:creationId xmlns:a16="http://schemas.microsoft.com/office/drawing/2014/main" id="{0523F4B1-5732-D9B2-8669-BA77EDC1CF15}"/>
              </a:ext>
            </a:extLst>
          </p:cNvPr>
          <p:cNvSpPr txBox="1">
            <a:spLocks/>
          </p:cNvSpPr>
          <p:nvPr/>
        </p:nvSpPr>
        <p:spPr>
          <a:xfrm>
            <a:off x="505056" y="1650229"/>
            <a:ext cx="7071744" cy="4509939"/>
          </a:xfrm>
          <a:prstGeom prst="rect">
            <a:avLst/>
          </a:prstGeom>
        </p:spPr>
        <p:txBody>
          <a:bodyP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b="1" i="0" u="sng" dirty="0">
                <a:solidFill>
                  <a:srgbClr val="0D0D0D"/>
                </a:solidFill>
                <a:effectLst/>
                <a:highlight>
                  <a:srgbClr val="FFFFFF"/>
                </a:highlight>
                <a:latin typeface="Söhne"/>
              </a:rPr>
              <a:t>OWLv2</a:t>
            </a:r>
          </a:p>
          <a:p>
            <a:pPr marL="285750" indent="-285750">
              <a:buFont typeface="Arial" panose="020B0604020202020204" pitchFamily="34" charset="0"/>
              <a:buChar char="•"/>
            </a:pPr>
            <a:r>
              <a:rPr lang="en-US" sz="1600" b="1" i="0" dirty="0">
                <a:solidFill>
                  <a:srgbClr val="0D0D0D"/>
                </a:solidFill>
                <a:effectLst/>
                <a:highlight>
                  <a:srgbClr val="FFFFFF"/>
                </a:highlight>
                <a:latin typeface="Söhne"/>
              </a:rPr>
              <a:t>Model Type:</a:t>
            </a:r>
            <a:r>
              <a:rPr lang="en-US" sz="1600" b="0" i="0" dirty="0">
                <a:solidFill>
                  <a:srgbClr val="0D0D0D"/>
                </a:solidFill>
                <a:effectLst/>
                <a:highlight>
                  <a:srgbClr val="FFFFFF"/>
                </a:highlight>
                <a:latin typeface="Söhne"/>
              </a:rPr>
              <a:t> OWLv2 </a:t>
            </a:r>
          </a:p>
          <a:p>
            <a:pPr marL="285750" indent="-285750">
              <a:buFont typeface="Arial" panose="020B0604020202020204" pitchFamily="34" charset="0"/>
              <a:buChar char="•"/>
            </a:pPr>
            <a:r>
              <a:rPr lang="en-US" sz="1600" b="1" i="0" dirty="0">
                <a:solidFill>
                  <a:srgbClr val="0D0D0D"/>
                </a:solidFill>
                <a:effectLst/>
                <a:highlight>
                  <a:srgbClr val="FFFFFF"/>
                </a:highlight>
                <a:latin typeface="Söhne"/>
              </a:rPr>
              <a:t>Architecture:</a:t>
            </a:r>
            <a:r>
              <a:rPr lang="en-US" sz="1600" b="0" i="0" dirty="0">
                <a:solidFill>
                  <a:srgbClr val="0D0D0D"/>
                </a:solidFill>
                <a:effectLst/>
                <a:highlight>
                  <a:srgbClr val="FFFFFF"/>
                </a:highlight>
                <a:latin typeface="Söhne"/>
              </a:rPr>
              <a:t> Transformer-based backbone</a:t>
            </a:r>
          </a:p>
          <a:p>
            <a:pPr marL="285750" indent="-285750" algn="l">
              <a:buFont typeface="Arial" panose="020B0604020202020204" pitchFamily="34" charset="0"/>
              <a:buChar char="•"/>
            </a:pPr>
            <a:r>
              <a:rPr lang="en-US" sz="1600" b="1" i="0" dirty="0">
                <a:solidFill>
                  <a:srgbClr val="374151"/>
                </a:solidFill>
                <a:effectLst/>
                <a:latin typeface="Söhne"/>
              </a:rPr>
              <a:t>Zero-shot text-conditioned object detection</a:t>
            </a:r>
            <a:r>
              <a:rPr lang="en-US" sz="1600" b="0" i="0" dirty="0">
                <a:solidFill>
                  <a:srgbClr val="374151"/>
                </a:solidFill>
                <a:effectLst/>
                <a:latin typeface="Söhne"/>
              </a:rPr>
              <a:t> model</a:t>
            </a:r>
          </a:p>
          <a:p>
            <a:pPr marL="285750" indent="-285750" algn="l">
              <a:buFont typeface="Arial" panose="020B0604020202020204" pitchFamily="34" charset="0"/>
              <a:buChar char="•"/>
            </a:pPr>
            <a:r>
              <a:rPr lang="en-US" sz="1600" b="1" i="0" dirty="0">
                <a:solidFill>
                  <a:srgbClr val="374151"/>
                </a:solidFill>
                <a:effectLst/>
                <a:latin typeface="Söhne"/>
              </a:rPr>
              <a:t>Multi-modal backbone</a:t>
            </a:r>
            <a:r>
              <a:rPr lang="en-US" sz="1600" b="0" i="0" dirty="0">
                <a:solidFill>
                  <a:srgbClr val="374151"/>
                </a:solidFill>
                <a:effectLst/>
                <a:latin typeface="Söhne"/>
              </a:rPr>
              <a:t>: uses CLIP (Contrastive Language-Image Pre-training) with a </a:t>
            </a:r>
            <a:r>
              <a:rPr lang="en-US" sz="1600" b="0" i="0" dirty="0" err="1">
                <a:solidFill>
                  <a:srgbClr val="374151"/>
                </a:solidFill>
                <a:effectLst/>
                <a:latin typeface="Söhne"/>
              </a:rPr>
              <a:t>ViT</a:t>
            </a:r>
            <a:r>
              <a:rPr lang="en-US" sz="1600" b="0" i="0" dirty="0">
                <a:solidFill>
                  <a:srgbClr val="374151"/>
                </a:solidFill>
                <a:effectLst/>
                <a:latin typeface="Söhne"/>
              </a:rPr>
              <a:t>-like Transformer for visual features and a causal language model for text features</a:t>
            </a:r>
          </a:p>
          <a:p>
            <a:pPr marL="285750" indent="-285750" algn="l">
              <a:buFont typeface="Arial" panose="020B0604020202020204" pitchFamily="34" charset="0"/>
              <a:buChar char="•"/>
            </a:pPr>
            <a:r>
              <a:rPr lang="en-US" sz="1600" b="1" i="0" dirty="0">
                <a:solidFill>
                  <a:srgbClr val="374151"/>
                </a:solidFill>
                <a:effectLst/>
                <a:latin typeface="Söhne"/>
              </a:rPr>
              <a:t>Key features</a:t>
            </a:r>
            <a:r>
              <a:rPr lang="en-US" sz="1600" b="0" i="0" dirty="0">
                <a:solidFill>
                  <a:srgbClr val="374151"/>
                </a:solidFill>
                <a:effectLst/>
                <a:latin typeface="Söhne"/>
              </a:rPr>
              <a:t>:</a:t>
            </a:r>
          </a:p>
          <a:p>
            <a:pPr marL="742950" lvl="1" indent="-285750" algn="l">
              <a:buFont typeface="Arial" panose="020B0604020202020204" pitchFamily="34" charset="0"/>
              <a:buChar char="•"/>
            </a:pPr>
            <a:r>
              <a:rPr lang="en-US" sz="1600" b="0" i="0" dirty="0">
                <a:solidFill>
                  <a:srgbClr val="374151"/>
                </a:solidFill>
                <a:effectLst/>
                <a:latin typeface="Söhne"/>
              </a:rPr>
              <a:t>Can detect objects in images without manually annotated bounding boxes</a:t>
            </a:r>
          </a:p>
          <a:p>
            <a:pPr marL="742950" lvl="1" indent="-285750" algn="l">
              <a:buFont typeface="Arial" panose="020B0604020202020204" pitchFamily="34" charset="0"/>
              <a:buChar char="•"/>
            </a:pPr>
            <a:r>
              <a:rPr lang="en-US" sz="1600" b="0" i="0" dirty="0">
                <a:solidFill>
                  <a:srgbClr val="374151"/>
                </a:solidFill>
                <a:effectLst/>
                <a:latin typeface="Söhne"/>
              </a:rPr>
              <a:t>Can use text queries to detect specific objects</a:t>
            </a:r>
          </a:p>
          <a:p>
            <a:pPr algn="l"/>
            <a:br>
              <a:rPr lang="en-US" sz="1600" b="0" i="0" dirty="0">
                <a:solidFill>
                  <a:srgbClr val="0D0D0D"/>
                </a:solidFill>
                <a:effectLst/>
                <a:highlight>
                  <a:srgbClr val="FFFFFF"/>
                </a:highlight>
                <a:latin typeface="Söhne"/>
              </a:rPr>
            </a:br>
            <a:r>
              <a:rPr lang="en-US" sz="1600" b="1" i="0" u="sng" dirty="0">
                <a:solidFill>
                  <a:srgbClr val="0D0D0D"/>
                </a:solidFill>
                <a:effectLst/>
                <a:highlight>
                  <a:srgbClr val="FFFFFF"/>
                </a:highlight>
                <a:latin typeface="Söhne"/>
              </a:rPr>
              <a:t>GPT4o</a:t>
            </a:r>
          </a:p>
          <a:p>
            <a:pPr marL="285750" indent="-285750" algn="l">
              <a:buFont typeface="Arial" panose="020B0604020202020204" pitchFamily="34" charset="0"/>
              <a:buChar char="•"/>
            </a:pPr>
            <a:r>
              <a:rPr lang="en-US" sz="1600" b="1" i="0" dirty="0">
                <a:solidFill>
                  <a:srgbClr val="374151"/>
                </a:solidFill>
                <a:effectLst/>
                <a:latin typeface="ui-sans-serif"/>
              </a:rPr>
              <a:t>Multimodal AI model</a:t>
            </a:r>
            <a:r>
              <a:rPr lang="en-US" sz="1600" b="0" i="0" dirty="0">
                <a:solidFill>
                  <a:srgbClr val="374151"/>
                </a:solidFill>
                <a:effectLst/>
                <a:latin typeface="ui-sans-serif"/>
              </a:rPr>
              <a:t> that can comprehend text, image, video, and audio inputs</a:t>
            </a:r>
          </a:p>
          <a:p>
            <a:pPr marL="285750" indent="-285750" algn="l">
              <a:buFont typeface="Arial" panose="020B0604020202020204" pitchFamily="34" charset="0"/>
              <a:buChar char="•"/>
            </a:pPr>
            <a:r>
              <a:rPr lang="en-US" sz="1600" b="1" i="0" dirty="0">
                <a:solidFill>
                  <a:srgbClr val="374151"/>
                </a:solidFill>
                <a:effectLst/>
                <a:latin typeface="ui-sans-serif"/>
              </a:rPr>
              <a:t>Advanced image recognition capabilities</a:t>
            </a:r>
            <a:r>
              <a:rPr lang="en-US" sz="1600" b="0" i="0" dirty="0">
                <a:solidFill>
                  <a:srgbClr val="374151"/>
                </a:solidFill>
                <a:effectLst/>
                <a:latin typeface="ui-sans-serif"/>
              </a:rPr>
              <a:t> enable object detection</a:t>
            </a:r>
            <a:endParaRPr lang="en-US" sz="1600" b="1" i="0" dirty="0">
              <a:solidFill>
                <a:srgbClr val="0D0D0D"/>
              </a:solidFill>
              <a:effectLst/>
              <a:highlight>
                <a:srgbClr val="FFFFFF"/>
              </a:highlight>
              <a:latin typeface="Söhne"/>
            </a:endParaRPr>
          </a:p>
        </p:txBody>
      </p:sp>
      <p:pic>
        <p:nvPicPr>
          <p:cNvPr id="5" name="Afbeelding 4" descr="Afbeelding met toren, gebouw, hemel, pyloon&#10;&#10;Automatisch gegenereerde beschrijving">
            <a:extLst>
              <a:ext uri="{FF2B5EF4-FFF2-40B4-BE49-F238E27FC236}">
                <a16:creationId xmlns:a16="http://schemas.microsoft.com/office/drawing/2014/main" id="{F155B625-4579-8EAC-2EF6-3D13AC894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4482" y="0"/>
            <a:ext cx="4426196" cy="6858000"/>
          </a:xfrm>
          <a:prstGeom prst="rect">
            <a:avLst/>
          </a:prstGeom>
        </p:spPr>
      </p:pic>
    </p:spTree>
    <p:extLst>
      <p:ext uri="{BB962C8B-B14F-4D97-AF65-F5344CB8AC3E}">
        <p14:creationId xmlns:p14="http://schemas.microsoft.com/office/powerpoint/2010/main" val="3319673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82241"/>
          </a:xfrm>
        </p:spPr>
        <p:txBody>
          <a:bodyPr/>
          <a:lstStyle/>
          <a:p>
            <a:r>
              <a:rPr lang="nl-BE" dirty="0">
                <a:solidFill>
                  <a:schemeClr val="bg1"/>
                </a:solidFill>
              </a:rPr>
              <a:t>7. Demo</a:t>
            </a:r>
          </a:p>
        </p:txBody>
      </p:sp>
      <p:pic>
        <p:nvPicPr>
          <p:cNvPr id="5" name="Afbeelding 4">
            <a:extLst>
              <a:ext uri="{FF2B5EF4-FFF2-40B4-BE49-F238E27FC236}">
                <a16:creationId xmlns:a16="http://schemas.microsoft.com/office/drawing/2014/main" id="{9C85C2C2-078A-CA3A-196F-5EB97E23264A}"/>
              </a:ext>
            </a:extLst>
          </p:cNvPr>
          <p:cNvPicPr>
            <a:picLocks noChangeAspect="1"/>
          </p:cNvPicPr>
          <p:nvPr/>
        </p:nvPicPr>
        <p:blipFill>
          <a:blip r:embed="rId2"/>
          <a:stretch>
            <a:fillRect/>
          </a:stretch>
        </p:blipFill>
        <p:spPr>
          <a:xfrm>
            <a:off x="1188245" y="765437"/>
            <a:ext cx="8695678" cy="5821905"/>
          </a:xfrm>
          <a:prstGeom prst="rect">
            <a:avLst/>
          </a:prstGeom>
          <a:ln>
            <a:solidFill>
              <a:schemeClr val="tx1"/>
            </a:solidFill>
          </a:ln>
        </p:spPr>
      </p:pic>
    </p:spTree>
    <p:extLst>
      <p:ext uri="{BB962C8B-B14F-4D97-AF65-F5344CB8AC3E}">
        <p14:creationId xmlns:p14="http://schemas.microsoft.com/office/powerpoint/2010/main" val="4071013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1DEAE-25A3-E02D-0F51-D23973300490}"/>
              </a:ext>
            </a:extLst>
          </p:cNvPr>
          <p:cNvSpPr>
            <a:spLocks noGrp="1"/>
          </p:cNvSpPr>
          <p:nvPr>
            <p:ph type="title"/>
          </p:nvPr>
        </p:nvSpPr>
        <p:spPr>
          <a:xfrm>
            <a:off x="404813" y="388188"/>
            <a:ext cx="4323035" cy="652296"/>
          </a:xfrm>
        </p:spPr>
        <p:txBody>
          <a:bodyPr/>
          <a:lstStyle/>
          <a:p>
            <a:r>
              <a:rPr lang="en-BE" dirty="0"/>
              <a:t>Agenda</a:t>
            </a:r>
            <a:endParaRPr lang="nl-BE" dirty="0"/>
          </a:p>
        </p:txBody>
      </p:sp>
      <p:sp>
        <p:nvSpPr>
          <p:cNvPr id="4" name="Text Placeholder 3">
            <a:extLst>
              <a:ext uri="{FF2B5EF4-FFF2-40B4-BE49-F238E27FC236}">
                <a16:creationId xmlns:a16="http://schemas.microsoft.com/office/drawing/2014/main" id="{B4686EEC-423D-3D24-5D7A-79CF5CC7E8C3}"/>
              </a:ext>
            </a:extLst>
          </p:cNvPr>
          <p:cNvSpPr>
            <a:spLocks noGrp="1"/>
          </p:cNvSpPr>
          <p:nvPr>
            <p:ph type="body" sz="quarter" idx="29"/>
          </p:nvPr>
        </p:nvSpPr>
        <p:spPr>
          <a:xfrm>
            <a:off x="598929" y="1376357"/>
            <a:ext cx="3515639" cy="412363"/>
          </a:xfrm>
        </p:spPr>
        <p:txBody>
          <a:bodyPr/>
          <a:lstStyle/>
          <a:p>
            <a:r>
              <a:rPr lang="nl-BE" sz="2400" dirty="0">
                <a:solidFill>
                  <a:schemeClr val="bg1"/>
                </a:solidFill>
              </a:rPr>
              <a:t>Business Understanding</a:t>
            </a:r>
          </a:p>
        </p:txBody>
      </p:sp>
      <p:sp>
        <p:nvSpPr>
          <p:cNvPr id="7" name="Text Placeholder 6">
            <a:extLst>
              <a:ext uri="{FF2B5EF4-FFF2-40B4-BE49-F238E27FC236}">
                <a16:creationId xmlns:a16="http://schemas.microsoft.com/office/drawing/2014/main" id="{47DA4C09-D81D-C18B-1A6B-EB2B5E4566A7}"/>
              </a:ext>
            </a:extLst>
          </p:cNvPr>
          <p:cNvSpPr>
            <a:spLocks noGrp="1"/>
          </p:cNvSpPr>
          <p:nvPr>
            <p:ph type="body" sz="quarter" idx="33"/>
          </p:nvPr>
        </p:nvSpPr>
        <p:spPr>
          <a:xfrm>
            <a:off x="598930" y="2956794"/>
            <a:ext cx="3521406" cy="412363"/>
          </a:xfrm>
        </p:spPr>
        <p:txBody>
          <a:bodyPr/>
          <a:lstStyle/>
          <a:p>
            <a:r>
              <a:rPr lang="nl-NL" sz="2400" dirty="0">
                <a:solidFill>
                  <a:schemeClr val="bg1"/>
                </a:solidFill>
              </a:rPr>
              <a:t>M</a:t>
            </a:r>
            <a:r>
              <a:rPr lang="nl-BE" sz="2400" dirty="0" err="1">
                <a:solidFill>
                  <a:schemeClr val="bg1"/>
                </a:solidFill>
              </a:rPr>
              <a:t>odeling</a:t>
            </a:r>
            <a:endParaRPr lang="nl-BE" sz="2400" dirty="0">
              <a:solidFill>
                <a:schemeClr val="bg1"/>
              </a:solidFill>
            </a:endParaRPr>
          </a:p>
        </p:txBody>
      </p:sp>
      <p:sp>
        <p:nvSpPr>
          <p:cNvPr id="10" name="Text Placeholder 9">
            <a:extLst>
              <a:ext uri="{FF2B5EF4-FFF2-40B4-BE49-F238E27FC236}">
                <a16:creationId xmlns:a16="http://schemas.microsoft.com/office/drawing/2014/main" id="{B75D0B30-4215-F148-10E9-AEC5324FD367}"/>
              </a:ext>
            </a:extLst>
          </p:cNvPr>
          <p:cNvSpPr>
            <a:spLocks noGrp="1"/>
          </p:cNvSpPr>
          <p:nvPr>
            <p:ph type="body" sz="quarter" idx="31"/>
          </p:nvPr>
        </p:nvSpPr>
        <p:spPr>
          <a:xfrm>
            <a:off x="598930" y="3464681"/>
            <a:ext cx="3521406" cy="412363"/>
          </a:xfrm>
        </p:spPr>
        <p:txBody>
          <a:bodyPr/>
          <a:lstStyle/>
          <a:p>
            <a:r>
              <a:rPr lang="nl-BE" sz="2400" dirty="0" err="1">
                <a:solidFill>
                  <a:schemeClr val="bg1"/>
                </a:solidFill>
              </a:rPr>
              <a:t>Results</a:t>
            </a:r>
            <a:r>
              <a:rPr lang="nl-BE" sz="2400" dirty="0">
                <a:solidFill>
                  <a:schemeClr val="bg1"/>
                </a:solidFill>
              </a:rPr>
              <a:t> &amp; Evaluation</a:t>
            </a:r>
          </a:p>
        </p:txBody>
      </p:sp>
      <p:sp>
        <p:nvSpPr>
          <p:cNvPr id="22" name="Text Placeholder 3">
            <a:extLst>
              <a:ext uri="{FF2B5EF4-FFF2-40B4-BE49-F238E27FC236}">
                <a16:creationId xmlns:a16="http://schemas.microsoft.com/office/drawing/2014/main" id="{EBC83B36-2D53-F524-5F1E-E130764F2EB2}"/>
              </a:ext>
            </a:extLst>
          </p:cNvPr>
          <p:cNvSpPr txBox="1">
            <a:spLocks/>
          </p:cNvSpPr>
          <p:nvPr/>
        </p:nvSpPr>
        <p:spPr>
          <a:xfrm>
            <a:off x="598929" y="1928664"/>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solidFill>
                  <a:schemeClr val="bg1"/>
                </a:solidFill>
              </a:rPr>
              <a:t>Data Understanding</a:t>
            </a:r>
          </a:p>
        </p:txBody>
      </p:sp>
      <p:sp>
        <p:nvSpPr>
          <p:cNvPr id="8" name="Text Placeholder 9">
            <a:extLst>
              <a:ext uri="{FF2B5EF4-FFF2-40B4-BE49-F238E27FC236}">
                <a16:creationId xmlns:a16="http://schemas.microsoft.com/office/drawing/2014/main" id="{302AD6DD-80BC-67A7-A256-8BFDCE3B3AC6}"/>
              </a:ext>
            </a:extLst>
          </p:cNvPr>
          <p:cNvSpPr txBox="1">
            <a:spLocks/>
          </p:cNvSpPr>
          <p:nvPr/>
        </p:nvSpPr>
        <p:spPr>
          <a:xfrm>
            <a:off x="598930" y="3965080"/>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solidFill>
                  <a:schemeClr val="bg1"/>
                </a:solidFill>
              </a:rPr>
              <a:t>Demo</a:t>
            </a:r>
          </a:p>
        </p:txBody>
      </p:sp>
      <p:sp>
        <p:nvSpPr>
          <p:cNvPr id="20" name="Text Placeholder 9">
            <a:extLst>
              <a:ext uri="{FF2B5EF4-FFF2-40B4-BE49-F238E27FC236}">
                <a16:creationId xmlns:a16="http://schemas.microsoft.com/office/drawing/2014/main" id="{3041C658-B7F5-446E-90B0-F9EB524BAA6F}"/>
              </a:ext>
            </a:extLst>
          </p:cNvPr>
          <p:cNvSpPr txBox="1">
            <a:spLocks/>
          </p:cNvSpPr>
          <p:nvPr/>
        </p:nvSpPr>
        <p:spPr>
          <a:xfrm>
            <a:off x="598930" y="4415495"/>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err="1">
                <a:solidFill>
                  <a:schemeClr val="bg1"/>
                </a:solidFill>
              </a:rPr>
              <a:t>Alternative</a:t>
            </a:r>
            <a:r>
              <a:rPr lang="nl-BE" sz="2400" dirty="0">
                <a:solidFill>
                  <a:schemeClr val="bg1"/>
                </a:solidFill>
              </a:rPr>
              <a:t> </a:t>
            </a:r>
            <a:r>
              <a:rPr lang="nl-BE" sz="2400" dirty="0" err="1">
                <a:solidFill>
                  <a:schemeClr val="bg1"/>
                </a:solidFill>
              </a:rPr>
              <a:t>Models</a:t>
            </a:r>
            <a:endParaRPr lang="nl-BE" sz="2400" dirty="0">
              <a:solidFill>
                <a:schemeClr val="bg1"/>
              </a:solidFill>
            </a:endParaRPr>
          </a:p>
        </p:txBody>
      </p:sp>
      <p:pic>
        <p:nvPicPr>
          <p:cNvPr id="16" name="Afbeelding 15" descr="Afbeelding met toren, gebouw, hemel, pyloon&#10;&#10;Automatisch gegenereerde beschrijving">
            <a:extLst>
              <a:ext uri="{FF2B5EF4-FFF2-40B4-BE49-F238E27FC236}">
                <a16:creationId xmlns:a16="http://schemas.microsoft.com/office/drawing/2014/main" id="{D5152613-65D1-1F8F-B30B-A1301DD699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7848" y="0"/>
            <a:ext cx="7464152" cy="6858000"/>
          </a:xfrm>
          <a:prstGeom prst="rect">
            <a:avLst/>
          </a:prstGeom>
        </p:spPr>
      </p:pic>
      <p:sp>
        <p:nvSpPr>
          <p:cNvPr id="18" name="Text Placeholder 3">
            <a:extLst>
              <a:ext uri="{FF2B5EF4-FFF2-40B4-BE49-F238E27FC236}">
                <a16:creationId xmlns:a16="http://schemas.microsoft.com/office/drawing/2014/main" id="{C6D04583-262E-757A-F15C-92D442CC69DA}"/>
              </a:ext>
            </a:extLst>
          </p:cNvPr>
          <p:cNvSpPr txBox="1">
            <a:spLocks/>
          </p:cNvSpPr>
          <p:nvPr/>
        </p:nvSpPr>
        <p:spPr>
          <a:xfrm>
            <a:off x="598929" y="2442729"/>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solidFill>
                  <a:schemeClr val="bg1"/>
                </a:solidFill>
              </a:rPr>
              <a:t>Data </a:t>
            </a:r>
            <a:r>
              <a:rPr lang="nl-BE" sz="2400" dirty="0" err="1">
                <a:solidFill>
                  <a:schemeClr val="bg1"/>
                </a:solidFill>
              </a:rPr>
              <a:t>Preparation</a:t>
            </a:r>
            <a:endParaRPr lang="nl-BE" sz="2400" dirty="0">
              <a:solidFill>
                <a:schemeClr val="bg1"/>
              </a:solidFill>
            </a:endParaRPr>
          </a:p>
        </p:txBody>
      </p:sp>
      <p:sp>
        <p:nvSpPr>
          <p:cNvPr id="29" name="Text Placeholder 9">
            <a:extLst>
              <a:ext uri="{FF2B5EF4-FFF2-40B4-BE49-F238E27FC236}">
                <a16:creationId xmlns:a16="http://schemas.microsoft.com/office/drawing/2014/main" id="{CA83D95A-5CB6-007F-13E6-B5B715163117}"/>
              </a:ext>
            </a:extLst>
          </p:cNvPr>
          <p:cNvSpPr txBox="1">
            <a:spLocks/>
          </p:cNvSpPr>
          <p:nvPr/>
        </p:nvSpPr>
        <p:spPr>
          <a:xfrm>
            <a:off x="593162" y="4920427"/>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err="1">
                <a:solidFill>
                  <a:schemeClr val="bg1"/>
                </a:solidFill>
              </a:rPr>
              <a:t>Lessons</a:t>
            </a:r>
            <a:r>
              <a:rPr lang="nl-BE" sz="2400" dirty="0">
                <a:solidFill>
                  <a:schemeClr val="bg1"/>
                </a:solidFill>
              </a:rPr>
              <a:t> </a:t>
            </a:r>
            <a:r>
              <a:rPr lang="nl-BE" sz="2400" dirty="0" err="1">
                <a:solidFill>
                  <a:schemeClr val="bg1"/>
                </a:solidFill>
              </a:rPr>
              <a:t>Learned</a:t>
            </a:r>
            <a:endParaRPr lang="nl-BE" sz="2400" dirty="0">
              <a:solidFill>
                <a:schemeClr val="bg1"/>
              </a:solidFill>
            </a:endParaRPr>
          </a:p>
        </p:txBody>
      </p:sp>
      <p:sp>
        <p:nvSpPr>
          <p:cNvPr id="30" name="Text Placeholder 9">
            <a:extLst>
              <a:ext uri="{FF2B5EF4-FFF2-40B4-BE49-F238E27FC236}">
                <a16:creationId xmlns:a16="http://schemas.microsoft.com/office/drawing/2014/main" id="{03905E00-2428-98FC-6383-C436253564C3}"/>
              </a:ext>
            </a:extLst>
          </p:cNvPr>
          <p:cNvSpPr txBox="1">
            <a:spLocks/>
          </p:cNvSpPr>
          <p:nvPr/>
        </p:nvSpPr>
        <p:spPr>
          <a:xfrm>
            <a:off x="593162" y="5426353"/>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solidFill>
                  <a:schemeClr val="bg1"/>
                </a:solidFill>
              </a:rPr>
              <a:t>Next Steps</a:t>
            </a:r>
          </a:p>
        </p:txBody>
      </p:sp>
      <p:sp>
        <p:nvSpPr>
          <p:cNvPr id="31" name="Text Placeholder 9">
            <a:extLst>
              <a:ext uri="{FF2B5EF4-FFF2-40B4-BE49-F238E27FC236}">
                <a16:creationId xmlns:a16="http://schemas.microsoft.com/office/drawing/2014/main" id="{4968693C-C827-BF01-837F-32DFF265B82C}"/>
              </a:ext>
            </a:extLst>
          </p:cNvPr>
          <p:cNvSpPr txBox="1">
            <a:spLocks/>
          </p:cNvSpPr>
          <p:nvPr/>
        </p:nvSpPr>
        <p:spPr>
          <a:xfrm>
            <a:off x="593162" y="5893319"/>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err="1">
                <a:solidFill>
                  <a:schemeClr val="bg1"/>
                </a:solidFill>
              </a:rPr>
              <a:t>Literature</a:t>
            </a:r>
            <a:r>
              <a:rPr lang="nl-BE" sz="2400" dirty="0">
                <a:solidFill>
                  <a:schemeClr val="bg1"/>
                </a:solidFill>
              </a:rPr>
              <a:t> </a:t>
            </a:r>
            <a:r>
              <a:rPr lang="nl-BE" sz="2400" dirty="0" err="1">
                <a:solidFill>
                  <a:schemeClr val="bg1"/>
                </a:solidFill>
              </a:rPr>
              <a:t>Study</a:t>
            </a:r>
            <a:endParaRPr lang="nl-BE" sz="2400" dirty="0">
              <a:solidFill>
                <a:schemeClr val="bg1"/>
              </a:solidFill>
            </a:endParaRPr>
          </a:p>
        </p:txBody>
      </p:sp>
      <p:sp>
        <p:nvSpPr>
          <p:cNvPr id="3" name="Rechthoek: afgeronde hoeken 2">
            <a:extLst>
              <a:ext uri="{FF2B5EF4-FFF2-40B4-BE49-F238E27FC236}">
                <a16:creationId xmlns:a16="http://schemas.microsoft.com/office/drawing/2014/main" id="{323E16AC-7237-43D3-3719-8A279C760047}"/>
              </a:ext>
            </a:extLst>
          </p:cNvPr>
          <p:cNvSpPr/>
          <p:nvPr/>
        </p:nvSpPr>
        <p:spPr>
          <a:xfrm>
            <a:off x="495050" y="4420362"/>
            <a:ext cx="3842334" cy="453284"/>
          </a:xfrm>
          <a:prstGeom prst="roundRect">
            <a:avLst/>
          </a:prstGeom>
          <a:solidFill>
            <a:srgbClr val="EED9F9">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p>
        </p:txBody>
      </p:sp>
    </p:spTree>
    <p:extLst>
      <p:ext uri="{BB962C8B-B14F-4D97-AF65-F5344CB8AC3E}">
        <p14:creationId xmlns:p14="http://schemas.microsoft.com/office/powerpoint/2010/main" val="2664476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82241"/>
          </a:xfrm>
        </p:spPr>
        <p:txBody>
          <a:bodyPr/>
          <a:lstStyle/>
          <a:p>
            <a:r>
              <a:rPr lang="nl-BE" dirty="0" err="1">
                <a:solidFill>
                  <a:schemeClr val="bg1"/>
                </a:solidFill>
              </a:rPr>
              <a:t>alternative</a:t>
            </a:r>
            <a:r>
              <a:rPr lang="nl-BE" dirty="0">
                <a:solidFill>
                  <a:schemeClr val="bg1"/>
                </a:solidFill>
              </a:rPr>
              <a:t> </a:t>
            </a:r>
            <a:r>
              <a:rPr lang="nl-BE" dirty="0" err="1">
                <a:solidFill>
                  <a:schemeClr val="bg1"/>
                </a:solidFill>
              </a:rPr>
              <a:t>models</a:t>
            </a:r>
            <a:endParaRPr lang="nl-BE" dirty="0">
              <a:solidFill>
                <a:schemeClr val="bg1"/>
              </a:solidFill>
            </a:endParaRPr>
          </a:p>
        </p:txBody>
      </p:sp>
      <p:sp>
        <p:nvSpPr>
          <p:cNvPr id="3" name="Tijdelijke aanduiding voor inhoud 2">
            <a:extLst>
              <a:ext uri="{FF2B5EF4-FFF2-40B4-BE49-F238E27FC236}">
                <a16:creationId xmlns:a16="http://schemas.microsoft.com/office/drawing/2014/main" id="{0523F4B1-5732-D9B2-8669-BA77EDC1CF15}"/>
              </a:ext>
            </a:extLst>
          </p:cNvPr>
          <p:cNvSpPr txBox="1">
            <a:spLocks/>
          </p:cNvSpPr>
          <p:nvPr/>
        </p:nvSpPr>
        <p:spPr>
          <a:xfrm>
            <a:off x="505056" y="1650229"/>
            <a:ext cx="7071744" cy="4509939"/>
          </a:xfrm>
          <a:prstGeom prst="rect">
            <a:avLst/>
          </a:prstGeom>
        </p:spPr>
        <p:txBody>
          <a:bodyP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b="1" i="0" u="sng" dirty="0">
                <a:solidFill>
                  <a:srgbClr val="0D0D0D"/>
                </a:solidFill>
                <a:effectLst/>
                <a:highlight>
                  <a:srgbClr val="FFFFFF"/>
                </a:highlight>
                <a:latin typeface="Söhne"/>
              </a:rPr>
              <a:t>SAM: state of the art SEGMENTATION model</a:t>
            </a:r>
          </a:p>
          <a:p>
            <a:pPr algn="l"/>
            <a:r>
              <a:rPr lang="nl-BE" sz="1200" dirty="0">
                <a:hlinkClick r:id="rId2"/>
              </a:rPr>
              <a:t>https://replicate.com/idea-research/</a:t>
            </a:r>
            <a:r>
              <a:rPr lang="nl-BE" sz="1400" dirty="0">
                <a:hlinkClick r:id="rId2"/>
              </a:rPr>
              <a:t>ram-grounded-sam</a:t>
            </a:r>
            <a:endParaRPr lang="nl-BE" sz="1400" dirty="0"/>
          </a:p>
          <a:p>
            <a:pPr algn="l"/>
            <a:endParaRPr lang="nl-BE" sz="1400" b="1" i="0" u="sng" dirty="0">
              <a:effectLst/>
              <a:highlight>
                <a:srgbClr val="FFFFFF"/>
              </a:highlight>
              <a:latin typeface="Söhne"/>
            </a:endParaRPr>
          </a:p>
          <a:p>
            <a:pPr algn="l"/>
            <a:endParaRPr lang="en-US" sz="1600" b="1" u="sng" dirty="0">
              <a:solidFill>
                <a:srgbClr val="0D0D0D"/>
              </a:solidFill>
              <a:highlight>
                <a:srgbClr val="FFFFFF"/>
              </a:highlight>
              <a:latin typeface="Söhne"/>
            </a:endParaRPr>
          </a:p>
          <a:p>
            <a:pPr algn="l"/>
            <a:endParaRPr lang="en-US" sz="1600" b="1" i="0" u="sng" dirty="0">
              <a:solidFill>
                <a:srgbClr val="0D0D0D"/>
              </a:solidFill>
              <a:effectLst/>
              <a:highlight>
                <a:srgbClr val="FFFFFF"/>
              </a:highlight>
              <a:latin typeface="Söhne"/>
            </a:endParaRPr>
          </a:p>
          <a:p>
            <a:pPr algn="l"/>
            <a:r>
              <a:rPr lang="en-US" sz="1600" b="1" i="0" u="sng" dirty="0">
                <a:solidFill>
                  <a:srgbClr val="0D0D0D"/>
                </a:solidFill>
                <a:effectLst/>
                <a:highlight>
                  <a:srgbClr val="FFFFFF"/>
                </a:highlight>
                <a:latin typeface="Söhne"/>
              </a:rPr>
              <a:t>CLASSIFICATION: plan B </a:t>
            </a:r>
          </a:p>
          <a:p>
            <a:pPr algn="l"/>
            <a:endParaRPr lang="en-US" sz="1600" b="1" i="0" u="sng" dirty="0">
              <a:solidFill>
                <a:srgbClr val="0D0D0D"/>
              </a:solidFill>
              <a:effectLst/>
              <a:highlight>
                <a:srgbClr val="FFFFFF"/>
              </a:highlight>
              <a:latin typeface="Söhne"/>
            </a:endParaRPr>
          </a:p>
          <a:p>
            <a:pPr algn="l"/>
            <a:endParaRPr lang="en-US" sz="1600" b="1" i="0" dirty="0">
              <a:solidFill>
                <a:srgbClr val="0D0D0D"/>
              </a:solidFill>
              <a:effectLst/>
              <a:highlight>
                <a:srgbClr val="FFFFFF"/>
              </a:highlight>
              <a:latin typeface="Söhne"/>
            </a:endParaRPr>
          </a:p>
        </p:txBody>
      </p:sp>
      <p:pic>
        <p:nvPicPr>
          <p:cNvPr id="6" name="Afbeelding 5">
            <a:extLst>
              <a:ext uri="{FF2B5EF4-FFF2-40B4-BE49-F238E27FC236}">
                <a16:creationId xmlns:a16="http://schemas.microsoft.com/office/drawing/2014/main" id="{E383EEDC-3153-4BCB-9B7C-77C48E8FF010}"/>
              </a:ext>
            </a:extLst>
          </p:cNvPr>
          <p:cNvPicPr>
            <a:picLocks noChangeAspect="1"/>
          </p:cNvPicPr>
          <p:nvPr/>
        </p:nvPicPr>
        <p:blipFill>
          <a:blip r:embed="rId3"/>
          <a:stretch>
            <a:fillRect/>
          </a:stretch>
        </p:blipFill>
        <p:spPr>
          <a:xfrm>
            <a:off x="5046562" y="951137"/>
            <a:ext cx="2816838" cy="2258680"/>
          </a:xfrm>
          <a:prstGeom prst="rect">
            <a:avLst/>
          </a:prstGeom>
        </p:spPr>
      </p:pic>
      <p:pic>
        <p:nvPicPr>
          <p:cNvPr id="7" name="Afbeelding 6">
            <a:extLst>
              <a:ext uri="{FF2B5EF4-FFF2-40B4-BE49-F238E27FC236}">
                <a16:creationId xmlns:a16="http://schemas.microsoft.com/office/drawing/2014/main" id="{BB9FF732-21AE-4EC9-B0A2-BF21152CD3D2}"/>
              </a:ext>
            </a:extLst>
          </p:cNvPr>
          <p:cNvPicPr>
            <a:picLocks noChangeAspect="1"/>
          </p:cNvPicPr>
          <p:nvPr/>
        </p:nvPicPr>
        <p:blipFill>
          <a:blip r:embed="rId4"/>
          <a:stretch>
            <a:fillRect/>
          </a:stretch>
        </p:blipFill>
        <p:spPr>
          <a:xfrm>
            <a:off x="7702306" y="951137"/>
            <a:ext cx="2691565" cy="2258680"/>
          </a:xfrm>
          <a:prstGeom prst="rect">
            <a:avLst/>
          </a:prstGeom>
        </p:spPr>
      </p:pic>
      <p:pic>
        <p:nvPicPr>
          <p:cNvPr id="20" name="Afbeelding 19">
            <a:extLst>
              <a:ext uri="{FF2B5EF4-FFF2-40B4-BE49-F238E27FC236}">
                <a16:creationId xmlns:a16="http://schemas.microsoft.com/office/drawing/2014/main" id="{F9050A44-C87E-4D82-B6D9-9DE4CB0273A2}"/>
              </a:ext>
            </a:extLst>
          </p:cNvPr>
          <p:cNvPicPr>
            <a:picLocks noChangeAspect="1"/>
          </p:cNvPicPr>
          <p:nvPr/>
        </p:nvPicPr>
        <p:blipFill>
          <a:blip r:embed="rId5"/>
          <a:stretch>
            <a:fillRect/>
          </a:stretch>
        </p:blipFill>
        <p:spPr>
          <a:xfrm>
            <a:off x="2944678" y="6260556"/>
            <a:ext cx="5688333" cy="464144"/>
          </a:xfrm>
          <a:prstGeom prst="rect">
            <a:avLst/>
          </a:prstGeom>
        </p:spPr>
      </p:pic>
      <p:sp>
        <p:nvSpPr>
          <p:cNvPr id="25" name="Tekstvak 24">
            <a:extLst>
              <a:ext uri="{FF2B5EF4-FFF2-40B4-BE49-F238E27FC236}">
                <a16:creationId xmlns:a16="http://schemas.microsoft.com/office/drawing/2014/main" id="{02642683-0499-47F3-A24E-318A40558F69}"/>
              </a:ext>
            </a:extLst>
          </p:cNvPr>
          <p:cNvSpPr txBox="1"/>
          <p:nvPr/>
        </p:nvSpPr>
        <p:spPr>
          <a:xfrm>
            <a:off x="10986831" y="5056744"/>
            <a:ext cx="301686" cy="369332"/>
          </a:xfrm>
          <a:prstGeom prst="rect">
            <a:avLst/>
          </a:prstGeom>
          <a:noFill/>
        </p:spPr>
        <p:txBody>
          <a:bodyPr wrap="none" rtlCol="0">
            <a:spAutoFit/>
          </a:bodyPr>
          <a:lstStyle/>
          <a:p>
            <a:r>
              <a:rPr lang="nl-BE" dirty="0">
                <a:solidFill>
                  <a:schemeClr val="bg1"/>
                </a:solidFill>
              </a:rPr>
              <a:t>1</a:t>
            </a:r>
          </a:p>
        </p:txBody>
      </p:sp>
      <p:sp>
        <p:nvSpPr>
          <p:cNvPr id="28" name="Tekstvak 27">
            <a:extLst>
              <a:ext uri="{FF2B5EF4-FFF2-40B4-BE49-F238E27FC236}">
                <a16:creationId xmlns:a16="http://schemas.microsoft.com/office/drawing/2014/main" id="{791C901E-8FAA-400C-BCD4-B1270D498DC7}"/>
              </a:ext>
            </a:extLst>
          </p:cNvPr>
          <p:cNvSpPr txBox="1"/>
          <p:nvPr/>
        </p:nvSpPr>
        <p:spPr>
          <a:xfrm>
            <a:off x="10986831" y="5706056"/>
            <a:ext cx="301686" cy="369332"/>
          </a:xfrm>
          <a:prstGeom prst="rect">
            <a:avLst/>
          </a:prstGeom>
          <a:noFill/>
        </p:spPr>
        <p:txBody>
          <a:bodyPr wrap="none" rtlCol="0">
            <a:spAutoFit/>
          </a:bodyPr>
          <a:lstStyle/>
          <a:p>
            <a:r>
              <a:rPr lang="nl-BE" dirty="0">
                <a:solidFill>
                  <a:schemeClr val="bg1"/>
                </a:solidFill>
              </a:rPr>
              <a:t>1</a:t>
            </a:r>
          </a:p>
        </p:txBody>
      </p:sp>
      <p:pic>
        <p:nvPicPr>
          <p:cNvPr id="30" name="Afbeelding 29">
            <a:extLst>
              <a:ext uri="{FF2B5EF4-FFF2-40B4-BE49-F238E27FC236}">
                <a16:creationId xmlns:a16="http://schemas.microsoft.com/office/drawing/2014/main" id="{A5E8207B-A9A4-4361-956C-FEA2B5D18759}"/>
              </a:ext>
            </a:extLst>
          </p:cNvPr>
          <p:cNvPicPr>
            <a:picLocks noChangeAspect="1"/>
          </p:cNvPicPr>
          <p:nvPr/>
        </p:nvPicPr>
        <p:blipFill>
          <a:blip r:embed="rId6"/>
          <a:stretch>
            <a:fillRect/>
          </a:stretch>
        </p:blipFill>
        <p:spPr>
          <a:xfrm>
            <a:off x="106629" y="5169367"/>
            <a:ext cx="2667494" cy="1463489"/>
          </a:xfrm>
          <a:prstGeom prst="rect">
            <a:avLst/>
          </a:prstGeom>
        </p:spPr>
      </p:pic>
      <p:pic>
        <p:nvPicPr>
          <p:cNvPr id="5" name="Afbeelding 4">
            <a:extLst>
              <a:ext uri="{FF2B5EF4-FFF2-40B4-BE49-F238E27FC236}">
                <a16:creationId xmlns:a16="http://schemas.microsoft.com/office/drawing/2014/main" id="{7BDBD552-E30D-4E39-AE92-E48E38BCDCA6}"/>
              </a:ext>
            </a:extLst>
          </p:cNvPr>
          <p:cNvPicPr>
            <a:picLocks noChangeAspect="1"/>
          </p:cNvPicPr>
          <p:nvPr/>
        </p:nvPicPr>
        <p:blipFill>
          <a:blip r:embed="rId7"/>
          <a:stretch>
            <a:fillRect/>
          </a:stretch>
        </p:blipFill>
        <p:spPr>
          <a:xfrm>
            <a:off x="3013997" y="3395369"/>
            <a:ext cx="7379874" cy="3322749"/>
          </a:xfrm>
          <a:prstGeom prst="rect">
            <a:avLst/>
          </a:prstGeom>
        </p:spPr>
      </p:pic>
      <p:pic>
        <p:nvPicPr>
          <p:cNvPr id="32" name="Afbeelding 31">
            <a:extLst>
              <a:ext uri="{FF2B5EF4-FFF2-40B4-BE49-F238E27FC236}">
                <a16:creationId xmlns:a16="http://schemas.microsoft.com/office/drawing/2014/main" id="{A3C3F53D-E59F-4B05-8A30-A3B57D3C33ED}"/>
              </a:ext>
            </a:extLst>
          </p:cNvPr>
          <p:cNvPicPr>
            <a:picLocks noChangeAspect="1"/>
          </p:cNvPicPr>
          <p:nvPr/>
        </p:nvPicPr>
        <p:blipFill>
          <a:blip r:embed="rId8"/>
          <a:stretch>
            <a:fillRect/>
          </a:stretch>
        </p:blipFill>
        <p:spPr>
          <a:xfrm>
            <a:off x="9126566" y="5018075"/>
            <a:ext cx="2015385" cy="1732640"/>
          </a:xfrm>
          <a:prstGeom prst="rect">
            <a:avLst/>
          </a:prstGeom>
        </p:spPr>
      </p:pic>
    </p:spTree>
    <p:extLst>
      <p:ext uri="{BB962C8B-B14F-4D97-AF65-F5344CB8AC3E}">
        <p14:creationId xmlns:p14="http://schemas.microsoft.com/office/powerpoint/2010/main" val="1812385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54321"/>
          </a:xfrm>
        </p:spPr>
        <p:txBody>
          <a:bodyPr/>
          <a:lstStyle/>
          <a:p>
            <a:r>
              <a:rPr lang="en-BE" dirty="0">
                <a:solidFill>
                  <a:schemeClr val="bg1"/>
                </a:solidFill>
              </a:rPr>
              <a:t>  </a:t>
            </a:r>
            <a:r>
              <a:rPr lang="nl-NL" dirty="0" err="1">
                <a:solidFill>
                  <a:schemeClr val="bg1"/>
                </a:solidFill>
              </a:rPr>
              <a:t>Lessons</a:t>
            </a:r>
            <a:r>
              <a:rPr lang="nl-NL" dirty="0">
                <a:solidFill>
                  <a:schemeClr val="bg1"/>
                </a:solidFill>
              </a:rPr>
              <a:t> </a:t>
            </a:r>
            <a:r>
              <a:rPr lang="nl-NL" dirty="0" err="1">
                <a:solidFill>
                  <a:schemeClr val="bg1"/>
                </a:solidFill>
              </a:rPr>
              <a:t>LEarned</a:t>
            </a:r>
            <a:endParaRPr lang="nl-BE" dirty="0">
              <a:solidFill>
                <a:schemeClr val="bg1"/>
              </a:solidFill>
            </a:endParaRPr>
          </a:p>
        </p:txBody>
      </p:sp>
      <p:sp>
        <p:nvSpPr>
          <p:cNvPr id="4" name="Tijdelijke aanduiding voor inhoud 2">
            <a:extLst>
              <a:ext uri="{FF2B5EF4-FFF2-40B4-BE49-F238E27FC236}">
                <a16:creationId xmlns:a16="http://schemas.microsoft.com/office/drawing/2014/main" id="{412EB888-04ED-F6AD-6120-836C73F452D6}"/>
              </a:ext>
            </a:extLst>
          </p:cNvPr>
          <p:cNvSpPr txBox="1">
            <a:spLocks/>
          </p:cNvSpPr>
          <p:nvPr/>
        </p:nvSpPr>
        <p:spPr>
          <a:xfrm>
            <a:off x="340645" y="2141621"/>
            <a:ext cx="6587377" cy="3700411"/>
          </a:xfrm>
          <a:prstGeom prst="rect">
            <a:avLst/>
          </a:prstGeo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600" i="0" dirty="0">
                <a:solidFill>
                  <a:srgbClr val="0D0D0D"/>
                </a:solidFill>
                <a:effectLst/>
                <a:highlight>
                  <a:srgbClr val="FFFFFF"/>
                </a:highlight>
                <a:latin typeface="Söhne"/>
              </a:rPr>
              <a:t>Data quality &amp; differentiation is everything, </a:t>
            </a:r>
            <a:r>
              <a:rPr lang="en-US" sz="1600" b="1" i="0" dirty="0">
                <a:solidFill>
                  <a:srgbClr val="0D0D0D"/>
                </a:solidFill>
                <a:effectLst/>
                <a:highlight>
                  <a:srgbClr val="FFFFFF"/>
                </a:highlight>
                <a:latin typeface="Söhne"/>
              </a:rPr>
              <a:t>garbage in is garbage out</a:t>
            </a:r>
          </a:p>
          <a:p>
            <a:endParaRPr lang="en-US" sz="1600" b="1" i="0" dirty="0">
              <a:solidFill>
                <a:srgbClr val="0D0D0D"/>
              </a:solidFill>
              <a:effectLst/>
              <a:highlight>
                <a:srgbClr val="FFFFFF"/>
              </a:highlight>
              <a:latin typeface="Söhne"/>
            </a:endParaRPr>
          </a:p>
          <a:p>
            <a:pPr marL="342900" indent="-342900">
              <a:buFont typeface="Arial" panose="020B0604020202020204" pitchFamily="34" charset="0"/>
              <a:buChar char="•"/>
            </a:pPr>
            <a:r>
              <a:rPr lang="en-US" sz="1600" dirty="0">
                <a:solidFill>
                  <a:srgbClr val="0D0D0D"/>
                </a:solidFill>
                <a:highlight>
                  <a:srgbClr val="FFFFFF"/>
                </a:highlight>
                <a:latin typeface="Söhne"/>
              </a:rPr>
              <a:t>Bounding boxes need to be precise and accurate</a:t>
            </a:r>
          </a:p>
          <a:p>
            <a:pPr marL="342900" indent="-342900" algn="l">
              <a:buFont typeface="Arial" panose="020B0604020202020204" pitchFamily="34" charset="0"/>
              <a:buChar char="•"/>
            </a:pPr>
            <a:endParaRPr lang="en-US" sz="1600" b="1" i="0" dirty="0">
              <a:solidFill>
                <a:srgbClr val="0D0D0D"/>
              </a:solidFill>
              <a:effectLst/>
              <a:highlight>
                <a:srgbClr val="FFFFFF"/>
              </a:highlight>
              <a:latin typeface="Söhne"/>
            </a:endParaRPr>
          </a:p>
          <a:p>
            <a:pPr marL="342900" indent="-342900" algn="l">
              <a:buFont typeface="Arial" panose="020B0604020202020204" pitchFamily="34" charset="0"/>
              <a:buChar char="•"/>
            </a:pPr>
            <a:r>
              <a:rPr lang="en-US" sz="1600" i="0" dirty="0">
                <a:solidFill>
                  <a:srgbClr val="0D0D0D"/>
                </a:solidFill>
                <a:effectLst/>
                <a:highlight>
                  <a:srgbClr val="FFFFFF"/>
                </a:highlight>
                <a:latin typeface="Söhne"/>
              </a:rPr>
              <a:t>Different levels of rust is a challenge</a:t>
            </a:r>
            <a:br>
              <a:rPr lang="en-US" sz="1600" i="0" dirty="0">
                <a:solidFill>
                  <a:srgbClr val="0D0D0D"/>
                </a:solidFill>
                <a:effectLst/>
                <a:highlight>
                  <a:srgbClr val="FFFFFF"/>
                </a:highlight>
                <a:latin typeface="Söhne"/>
              </a:rPr>
            </a:br>
            <a:endParaRPr lang="en-US" sz="1600" dirty="0">
              <a:solidFill>
                <a:srgbClr val="0D0D0D"/>
              </a:solidFill>
              <a:highlight>
                <a:srgbClr val="FFFFFF"/>
              </a:highlight>
              <a:latin typeface="Söhne"/>
            </a:endParaRPr>
          </a:p>
          <a:p>
            <a:pPr marL="342900" indent="-342900" algn="l">
              <a:buFont typeface="Arial" panose="020B0604020202020204" pitchFamily="34" charset="0"/>
              <a:buChar char="•"/>
            </a:pPr>
            <a:r>
              <a:rPr lang="en-US" sz="1600" dirty="0">
                <a:solidFill>
                  <a:srgbClr val="0D0D0D"/>
                </a:solidFill>
                <a:highlight>
                  <a:srgbClr val="FFFFFF"/>
                </a:highlight>
                <a:latin typeface="Söhne"/>
              </a:rPr>
              <a:t>A good model can be trained on several datasets</a:t>
            </a:r>
            <a:br>
              <a:rPr lang="en-US" sz="1600" dirty="0">
                <a:solidFill>
                  <a:srgbClr val="0D0D0D"/>
                </a:solidFill>
                <a:highlight>
                  <a:srgbClr val="FFFFFF"/>
                </a:highlight>
                <a:latin typeface="Söhne"/>
              </a:rPr>
            </a:br>
            <a:endParaRPr lang="en-US" sz="1600" dirty="0">
              <a:solidFill>
                <a:srgbClr val="0D0D0D"/>
              </a:solidFill>
              <a:highlight>
                <a:srgbClr val="FFFFFF"/>
              </a:highlight>
              <a:latin typeface="Söhne"/>
            </a:endParaRPr>
          </a:p>
          <a:p>
            <a:pPr marL="342900" indent="-342900" algn="l">
              <a:buFont typeface="Arial" panose="020B0604020202020204" pitchFamily="34" charset="0"/>
              <a:buChar char="•"/>
            </a:pPr>
            <a:r>
              <a:rPr lang="en-US" sz="1600" dirty="0">
                <a:solidFill>
                  <a:srgbClr val="0D0D0D"/>
                </a:solidFill>
                <a:highlight>
                  <a:srgbClr val="FFFFFF"/>
                </a:highlight>
                <a:latin typeface="Söhne"/>
              </a:rPr>
              <a:t>There are many studies / papers on internet on similar subjects</a:t>
            </a:r>
            <a:br>
              <a:rPr lang="en-US" dirty="0">
                <a:solidFill>
                  <a:srgbClr val="0D0D0D"/>
                </a:solidFill>
                <a:highlight>
                  <a:srgbClr val="FFFFFF"/>
                </a:highlight>
                <a:latin typeface="Söhne"/>
              </a:rPr>
            </a:br>
            <a:endParaRPr lang="en-US" dirty="0">
              <a:solidFill>
                <a:srgbClr val="0D0D0D"/>
              </a:solidFill>
              <a:highlight>
                <a:srgbClr val="FFFFFF"/>
              </a:highlight>
              <a:latin typeface="Söhne"/>
            </a:endParaRPr>
          </a:p>
          <a:p>
            <a:pPr marL="342900" indent="-342900" algn="l">
              <a:buFont typeface="Arial" panose="020B0604020202020204" pitchFamily="34" charset="0"/>
              <a:buChar char="•"/>
            </a:pPr>
            <a:endParaRPr lang="en-US" dirty="0">
              <a:solidFill>
                <a:srgbClr val="0D0D0D"/>
              </a:solidFill>
              <a:latin typeface="Söhne"/>
            </a:endParaRPr>
          </a:p>
          <a:p>
            <a:pPr marL="0" lvl="1" indent="0">
              <a:buNone/>
            </a:pPr>
            <a:endParaRPr lang="en-US" dirty="0"/>
          </a:p>
          <a:p>
            <a:pPr lvl="1"/>
            <a:endParaRPr lang="nl-BE" dirty="0"/>
          </a:p>
        </p:txBody>
      </p:sp>
      <p:pic>
        <p:nvPicPr>
          <p:cNvPr id="7" name="Afbeelding 6" descr="Afbeelding met toren, gebouw, pyloon, hemel&#10;&#10;Automatisch gegenereerde beschrijving">
            <a:extLst>
              <a:ext uri="{FF2B5EF4-FFF2-40B4-BE49-F238E27FC236}">
                <a16:creationId xmlns:a16="http://schemas.microsoft.com/office/drawing/2014/main" id="{2CEF4E0F-7E05-3C2F-4BC9-5D97751CE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8120" y="-446336"/>
            <a:ext cx="4373880" cy="8864398"/>
          </a:xfrm>
          <a:prstGeom prst="rect">
            <a:avLst/>
          </a:prstGeom>
        </p:spPr>
      </p:pic>
    </p:spTree>
    <p:extLst>
      <p:ext uri="{BB962C8B-B14F-4D97-AF65-F5344CB8AC3E}">
        <p14:creationId xmlns:p14="http://schemas.microsoft.com/office/powerpoint/2010/main" val="3508767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54321"/>
          </a:xfrm>
        </p:spPr>
        <p:txBody>
          <a:bodyPr/>
          <a:lstStyle/>
          <a:p>
            <a:r>
              <a:rPr lang="en-BE" dirty="0">
                <a:solidFill>
                  <a:schemeClr val="bg1"/>
                </a:solidFill>
              </a:rPr>
              <a:t>  </a:t>
            </a:r>
            <a:r>
              <a:rPr lang="nl-NL" dirty="0">
                <a:solidFill>
                  <a:schemeClr val="bg1"/>
                </a:solidFill>
              </a:rPr>
              <a:t>Next Steps</a:t>
            </a:r>
            <a:endParaRPr lang="nl-BE" dirty="0">
              <a:solidFill>
                <a:schemeClr val="bg1"/>
              </a:solidFill>
            </a:endParaRPr>
          </a:p>
        </p:txBody>
      </p:sp>
      <p:sp>
        <p:nvSpPr>
          <p:cNvPr id="4" name="Tijdelijke aanduiding voor inhoud 2">
            <a:extLst>
              <a:ext uri="{FF2B5EF4-FFF2-40B4-BE49-F238E27FC236}">
                <a16:creationId xmlns:a16="http://schemas.microsoft.com/office/drawing/2014/main" id="{412EB888-04ED-F6AD-6120-836C73F452D6}"/>
              </a:ext>
            </a:extLst>
          </p:cNvPr>
          <p:cNvSpPr txBox="1">
            <a:spLocks/>
          </p:cNvSpPr>
          <p:nvPr/>
        </p:nvSpPr>
        <p:spPr>
          <a:xfrm>
            <a:off x="340645" y="1616763"/>
            <a:ext cx="7353550" cy="5021515"/>
          </a:xfrm>
          <a:prstGeom prst="rect">
            <a:avLst/>
          </a:prstGeom>
        </p:spPr>
        <p:txBody>
          <a:bodyPr lIns="91440" tIns="45720" rIns="91440" bIns="45720" anchor="t">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1600" b="0" i="0" dirty="0">
                <a:solidFill>
                  <a:srgbClr val="0D0D0D"/>
                </a:solidFill>
                <a:effectLst/>
                <a:highlight>
                  <a:srgbClr val="FFFFFF"/>
                </a:highlight>
                <a:latin typeface="Söhne"/>
              </a:rPr>
              <a:t>Integration with maintenance decision support systems</a:t>
            </a:r>
            <a:br>
              <a:rPr lang="en-US" sz="1600" b="0" i="0" dirty="0">
                <a:solidFill>
                  <a:srgbClr val="0D0D0D"/>
                </a:solidFill>
                <a:effectLst/>
                <a:highlight>
                  <a:srgbClr val="FFFFFF"/>
                </a:highlight>
                <a:latin typeface="Söhne"/>
              </a:rPr>
            </a:br>
            <a:endParaRPr lang="en-US" sz="1600" b="0" i="0" dirty="0">
              <a:solidFill>
                <a:srgbClr val="0D0D0D"/>
              </a:solidFill>
              <a:effectLst/>
              <a:highlight>
                <a:srgbClr val="FFFFFF"/>
              </a:highlight>
              <a:latin typeface="Söhne"/>
            </a:endParaRPr>
          </a:p>
          <a:p>
            <a:pPr marL="342900" indent="-342900" algn="l">
              <a:buFont typeface="Arial" panose="020B0604020202020204" pitchFamily="34" charset="0"/>
              <a:buChar char="•"/>
            </a:pPr>
            <a:r>
              <a:rPr lang="en-US" sz="1600" dirty="0">
                <a:highlight>
                  <a:srgbClr val="FFFFFF"/>
                </a:highlight>
                <a:latin typeface="Söhne"/>
              </a:rPr>
              <a:t>Continuous improvement based on feedback and additional data</a:t>
            </a:r>
            <a:br>
              <a:rPr lang="en-US" sz="1600" dirty="0">
                <a:highlight>
                  <a:srgbClr val="FFFFFF"/>
                </a:highlight>
                <a:latin typeface="Söhne"/>
              </a:rPr>
            </a:br>
            <a:endParaRPr lang="en-US" sz="1600" dirty="0">
              <a:solidFill>
                <a:srgbClr val="FF0000"/>
              </a:solidFill>
              <a:highlight>
                <a:srgbClr val="FFFFFF"/>
              </a:highlight>
              <a:latin typeface="Söhne"/>
            </a:endParaRPr>
          </a:p>
          <a:p>
            <a:pPr marL="342900" indent="-342900">
              <a:buFont typeface="Arial" panose="020B0604020202020204" pitchFamily="34" charset="0"/>
              <a:buChar char="•"/>
            </a:pPr>
            <a:r>
              <a:rPr lang="en-US" sz="1600" dirty="0">
                <a:highlight>
                  <a:srgbClr val="FFFFFF"/>
                </a:highlight>
                <a:latin typeface="Söhne"/>
              </a:rPr>
              <a:t>Performance comparison between CLIP and </a:t>
            </a:r>
            <a:r>
              <a:rPr lang="en-US" sz="1600" dirty="0" err="1">
                <a:highlight>
                  <a:srgbClr val="FFFFFF"/>
                </a:highlight>
                <a:latin typeface="Söhne"/>
              </a:rPr>
              <a:t>ResNet</a:t>
            </a:r>
            <a:r>
              <a:rPr lang="en-US" sz="1600" dirty="0">
                <a:highlight>
                  <a:srgbClr val="FFFFFF"/>
                </a:highlight>
                <a:latin typeface="Söhne"/>
              </a:rPr>
              <a:t> model for a specific </a:t>
            </a:r>
            <a:r>
              <a:rPr lang="en-US" sz="1600" dirty="0" err="1">
                <a:highlight>
                  <a:srgbClr val="FFFFFF"/>
                </a:highlight>
                <a:latin typeface="Söhne"/>
              </a:rPr>
              <a:t>IoU</a:t>
            </a:r>
            <a:r>
              <a:rPr lang="en-US" sz="1600" dirty="0">
                <a:highlight>
                  <a:srgbClr val="FFFFFF"/>
                </a:highlight>
                <a:latin typeface="Söhne"/>
              </a:rPr>
              <a:t> (0.5)</a:t>
            </a:r>
          </a:p>
          <a:p>
            <a:pPr marL="342900" indent="-342900">
              <a:buFont typeface="Arial" panose="020B0604020202020204" pitchFamily="34" charset="0"/>
              <a:buChar char="•"/>
            </a:pPr>
            <a:endParaRPr lang="en-US" sz="1600" dirty="0">
              <a:highlight>
                <a:srgbClr val="FFFFFF"/>
              </a:highlight>
              <a:latin typeface="Söhne"/>
            </a:endParaRPr>
          </a:p>
          <a:p>
            <a:pPr marL="342900" indent="-342900">
              <a:buFont typeface="Arial" panose="020B0604020202020204" pitchFamily="34" charset="0"/>
              <a:buChar char="•"/>
            </a:pPr>
            <a:r>
              <a:rPr lang="en-US" sz="1600" dirty="0">
                <a:highlight>
                  <a:srgbClr val="FFFFFF"/>
                </a:highlight>
                <a:latin typeface="Söhne"/>
              </a:rPr>
              <a:t>Detection of unhealthy objects (e.g. isolator with missing components, …)</a:t>
            </a:r>
          </a:p>
          <a:p>
            <a:pPr marL="342900" indent="-342900">
              <a:buFont typeface="Arial" panose="020B0604020202020204" pitchFamily="34" charset="0"/>
              <a:buChar char="•"/>
            </a:pPr>
            <a:endParaRPr lang="en-US" sz="1600" dirty="0">
              <a:highlight>
                <a:srgbClr val="FFFFFF"/>
              </a:highlight>
              <a:latin typeface="Söhne"/>
            </a:endParaRPr>
          </a:p>
          <a:p>
            <a:pPr marL="342900" indent="-342900">
              <a:buFont typeface="Arial" panose="020B0604020202020204" pitchFamily="34" charset="0"/>
              <a:buChar char="•"/>
            </a:pPr>
            <a:r>
              <a:rPr lang="en-US" sz="1600" dirty="0">
                <a:highlight>
                  <a:srgbClr val="FFFFFF"/>
                </a:highlight>
                <a:latin typeface="Söhne"/>
              </a:rPr>
              <a:t>Use of more diverse dataset (e.g. different backgrounds) and further application of data augmentation</a:t>
            </a:r>
            <a:br>
              <a:rPr lang="en-US" sz="1600" dirty="0">
                <a:highlight>
                  <a:srgbClr val="FFFFFF"/>
                </a:highlight>
                <a:latin typeface="Söhne"/>
              </a:rPr>
            </a:br>
            <a:endParaRPr lang="en-US" sz="1600" dirty="0">
              <a:highlight>
                <a:srgbClr val="FFFFFF"/>
              </a:highlight>
              <a:latin typeface="Söhne"/>
            </a:endParaRPr>
          </a:p>
          <a:p>
            <a:pPr marL="342900" indent="-342900">
              <a:buFont typeface="Arial" panose="020B0604020202020204" pitchFamily="34" charset="0"/>
              <a:buChar char="•"/>
            </a:pPr>
            <a:r>
              <a:rPr lang="en-US" sz="1600" dirty="0">
                <a:highlight>
                  <a:srgbClr val="FFFFFF"/>
                </a:highlight>
                <a:latin typeface="Söhne"/>
              </a:rPr>
              <a:t>Alternative models (Yolo, SSD) and methods (fine-grained rust classification, segmentation: labor intensive )</a:t>
            </a:r>
          </a:p>
          <a:p>
            <a:pPr marL="342900" indent="-342900">
              <a:buFont typeface="Arial" panose="020B0604020202020204" pitchFamily="34" charset="0"/>
              <a:buChar char="•"/>
            </a:pPr>
            <a:endParaRPr lang="en-US" dirty="0">
              <a:highlight>
                <a:srgbClr val="FFFFFF"/>
              </a:highlight>
              <a:latin typeface="Söhne"/>
            </a:endParaRPr>
          </a:p>
          <a:p>
            <a:pPr marL="342900" indent="-342900">
              <a:buFont typeface="Arial" panose="020B0604020202020204" pitchFamily="34" charset="0"/>
              <a:buChar char="•"/>
            </a:pPr>
            <a:endParaRPr lang="en-US" dirty="0">
              <a:highlight>
                <a:srgbClr val="FFFFFF"/>
              </a:highlight>
              <a:latin typeface="Söhne"/>
            </a:endParaRPr>
          </a:p>
          <a:p>
            <a:pPr marL="342900" indent="-342900">
              <a:buFont typeface="Arial" panose="020B0604020202020204" pitchFamily="34" charset="0"/>
              <a:buChar char="•"/>
            </a:pPr>
            <a:endParaRPr lang="en-US" dirty="0">
              <a:highlight>
                <a:srgbClr val="FFFFFF"/>
              </a:highlight>
              <a:latin typeface="Söhne"/>
            </a:endParaRPr>
          </a:p>
          <a:p>
            <a:pPr marL="342900" indent="-342900">
              <a:buFont typeface="Arial" panose="020B0604020202020204" pitchFamily="34" charset="0"/>
              <a:buChar char="•"/>
            </a:pPr>
            <a:endParaRPr lang="en-US" dirty="0">
              <a:highlight>
                <a:srgbClr val="FFFFFF"/>
              </a:highlight>
              <a:latin typeface="Söhne"/>
            </a:endParaRPr>
          </a:p>
          <a:p>
            <a:pPr marL="342900" indent="-342900">
              <a:buFont typeface="Arial" panose="020B0604020202020204" pitchFamily="34" charset="0"/>
              <a:buChar char="•"/>
            </a:pPr>
            <a:endParaRPr lang="en-US" dirty="0">
              <a:highlight>
                <a:srgbClr val="FFFFFF"/>
              </a:highlight>
              <a:latin typeface="Söhne"/>
            </a:endParaRPr>
          </a:p>
          <a:p>
            <a:pPr marL="342900" indent="-342900">
              <a:buFont typeface="Arial" panose="020B0604020202020204" pitchFamily="34" charset="0"/>
              <a:buChar char="•"/>
            </a:pPr>
            <a:endParaRPr lang="en-US" dirty="0">
              <a:highlight>
                <a:srgbClr val="FFFFFF"/>
              </a:highlight>
              <a:latin typeface="Söhne"/>
            </a:endParaRPr>
          </a:p>
        </p:txBody>
      </p:sp>
      <p:pic>
        <p:nvPicPr>
          <p:cNvPr id="3" name="Afbeelding 2" descr="Afbeelding met toren, gebouw, hemel, pyloon&#10;&#10;Automatisch gegenereerde beschrijving">
            <a:extLst>
              <a:ext uri="{FF2B5EF4-FFF2-40B4-BE49-F238E27FC236}">
                <a16:creationId xmlns:a16="http://schemas.microsoft.com/office/drawing/2014/main" id="{AC395570-2C35-FDD3-6528-3E5252750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4482" y="0"/>
            <a:ext cx="4426196" cy="6858000"/>
          </a:xfrm>
          <a:prstGeom prst="rect">
            <a:avLst/>
          </a:prstGeom>
        </p:spPr>
      </p:pic>
    </p:spTree>
    <p:extLst>
      <p:ext uri="{BB962C8B-B14F-4D97-AF65-F5344CB8AC3E}">
        <p14:creationId xmlns:p14="http://schemas.microsoft.com/office/powerpoint/2010/main" val="4128878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54321"/>
          </a:xfrm>
        </p:spPr>
        <p:txBody>
          <a:bodyPr/>
          <a:lstStyle/>
          <a:p>
            <a:r>
              <a:rPr lang="en-BE" dirty="0">
                <a:solidFill>
                  <a:schemeClr val="bg1"/>
                </a:solidFill>
              </a:rPr>
              <a:t>  </a:t>
            </a:r>
            <a:r>
              <a:rPr lang="nl-NL" dirty="0">
                <a:solidFill>
                  <a:schemeClr val="bg1"/>
                </a:solidFill>
              </a:rPr>
              <a:t>Literature Study</a:t>
            </a:r>
            <a:endParaRPr lang="nl-BE" dirty="0">
              <a:solidFill>
                <a:schemeClr val="bg1"/>
              </a:solidFill>
            </a:endParaRPr>
          </a:p>
        </p:txBody>
      </p:sp>
      <p:sp>
        <p:nvSpPr>
          <p:cNvPr id="4" name="Tijdelijke aanduiding voor inhoud 2">
            <a:extLst>
              <a:ext uri="{FF2B5EF4-FFF2-40B4-BE49-F238E27FC236}">
                <a16:creationId xmlns:a16="http://schemas.microsoft.com/office/drawing/2014/main" id="{412EB888-04ED-F6AD-6120-836C73F452D6}"/>
              </a:ext>
            </a:extLst>
          </p:cNvPr>
          <p:cNvSpPr txBox="1">
            <a:spLocks/>
          </p:cNvSpPr>
          <p:nvPr/>
        </p:nvSpPr>
        <p:spPr>
          <a:xfrm>
            <a:off x="340645" y="1616763"/>
            <a:ext cx="7353550" cy="4225269"/>
          </a:xfrm>
          <a:prstGeom prst="rect">
            <a:avLst/>
          </a:prstGeo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D0D0D"/>
              </a:solidFill>
              <a:latin typeface="Söhne"/>
            </a:endParaRPr>
          </a:p>
          <a:p>
            <a:pPr marL="0" lvl="1" indent="0">
              <a:buNone/>
            </a:pPr>
            <a:endParaRPr lang="en-US" dirty="0"/>
          </a:p>
          <a:p>
            <a:pPr lvl="1"/>
            <a:endParaRPr lang="nl-BE" dirty="0"/>
          </a:p>
        </p:txBody>
      </p:sp>
      <p:pic>
        <p:nvPicPr>
          <p:cNvPr id="7" name="Afbeelding 6" descr="Afbeelding met toren, gebouw, pyloon, hemel&#10;&#10;Automatisch gegenereerde beschrijving">
            <a:extLst>
              <a:ext uri="{FF2B5EF4-FFF2-40B4-BE49-F238E27FC236}">
                <a16:creationId xmlns:a16="http://schemas.microsoft.com/office/drawing/2014/main" id="{2CEF4E0F-7E05-3C2F-4BC9-5D97751CE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8120" y="-446336"/>
            <a:ext cx="4373880" cy="8864398"/>
          </a:xfrm>
          <a:prstGeom prst="rect">
            <a:avLst/>
          </a:prstGeom>
        </p:spPr>
      </p:pic>
      <p:sp>
        <p:nvSpPr>
          <p:cNvPr id="8" name="Tekstvak 7">
            <a:extLst>
              <a:ext uri="{FF2B5EF4-FFF2-40B4-BE49-F238E27FC236}">
                <a16:creationId xmlns:a16="http://schemas.microsoft.com/office/drawing/2014/main" id="{8D99A756-F262-41FE-A6A0-AC70E85CB6B6}"/>
              </a:ext>
            </a:extLst>
          </p:cNvPr>
          <p:cNvSpPr txBox="1"/>
          <p:nvPr/>
        </p:nvSpPr>
        <p:spPr>
          <a:xfrm>
            <a:off x="572045" y="1464363"/>
            <a:ext cx="7122149" cy="3231654"/>
          </a:xfrm>
          <a:prstGeom prst="rect">
            <a:avLst/>
          </a:prstGeom>
          <a:noFill/>
        </p:spPr>
        <p:txBody>
          <a:bodyPr wrap="square">
            <a:spAutoFit/>
          </a:bodyPr>
          <a:lstStyle/>
          <a:p>
            <a:pPr marL="342900" indent="-342900" algn="l">
              <a:buAutoNum type="arabicPeriod"/>
            </a:pPr>
            <a:r>
              <a:rPr lang="en-US" sz="1600" b="1" dirty="0">
                <a:solidFill>
                  <a:srgbClr val="0D0D0D"/>
                </a:solidFill>
                <a:latin typeface="Söhne"/>
              </a:rPr>
              <a:t>A comparison of Deep Learning techniques for Corrosion Detection </a:t>
            </a:r>
            <a:r>
              <a:rPr lang="en-US" sz="1600" dirty="0">
                <a:solidFill>
                  <a:srgbClr val="0D0D0D"/>
                </a:solidFill>
                <a:latin typeface="Söhne"/>
              </a:rPr>
              <a:t>(Tom Bolton, Julian Bass and Tarek Gaber) (</a:t>
            </a:r>
            <a:r>
              <a:rPr lang="en-US" sz="1600" dirty="0">
                <a:solidFill>
                  <a:srgbClr val="0D0D0D"/>
                </a:solidFill>
                <a:latin typeface="Söhne"/>
                <a:hlinkClick r:id="rId3"/>
              </a:rPr>
              <a:t>https://link.springer.com/chapter/10,1007/978-3-031-20601-6_18</a:t>
            </a:r>
            <a:r>
              <a:rPr lang="en-US" sz="1600" dirty="0">
                <a:solidFill>
                  <a:srgbClr val="0D0D0D"/>
                </a:solidFill>
                <a:latin typeface="Söhne"/>
              </a:rPr>
              <a:t>) </a:t>
            </a:r>
          </a:p>
          <a:p>
            <a:pPr algn="l"/>
            <a:r>
              <a:rPr lang="en-US" sz="1600" dirty="0">
                <a:solidFill>
                  <a:srgbClr val="0D0D0D"/>
                </a:solidFill>
                <a:latin typeface="Söhne"/>
              </a:rPr>
              <a:t>       Huge amount of data needed plus oracle </a:t>
            </a:r>
          </a:p>
          <a:p>
            <a:pPr algn="l"/>
            <a:r>
              <a:rPr lang="en-US" sz="1600" dirty="0">
                <a:solidFill>
                  <a:srgbClr val="0D0D0D"/>
                </a:solidFill>
                <a:latin typeface="Söhne"/>
              </a:rPr>
              <a:t>       Redefines the problem as a classification problem of images - 4 classes</a:t>
            </a:r>
          </a:p>
          <a:p>
            <a:pPr algn="l"/>
            <a:r>
              <a:rPr lang="en-US" sz="1600" dirty="0">
                <a:solidFill>
                  <a:srgbClr val="0D0D0D"/>
                </a:solidFill>
                <a:latin typeface="Söhne"/>
              </a:rPr>
              <a:t>       ResNet and transfer learning come to promising results with LR of 0,0001. </a:t>
            </a:r>
          </a:p>
          <a:p>
            <a:pPr algn="l"/>
            <a:r>
              <a:rPr lang="en-US" sz="1600" dirty="0">
                <a:solidFill>
                  <a:srgbClr val="0D0D0D"/>
                </a:solidFill>
                <a:latin typeface="Söhne"/>
              </a:rPr>
              <a:t>       Precision, recall and F1 are 0,98. Adam optimizer. </a:t>
            </a:r>
          </a:p>
          <a:p>
            <a:pPr algn="l"/>
            <a:endParaRPr lang="en-US" sz="1400" dirty="0">
              <a:solidFill>
                <a:srgbClr val="0D0D0D"/>
              </a:solidFill>
              <a:latin typeface="Söhne"/>
            </a:endParaRPr>
          </a:p>
          <a:p>
            <a:pPr marL="342900" indent="-342900">
              <a:buAutoNum type="arabicPeriod" startAt="2"/>
            </a:pPr>
            <a:r>
              <a:rPr lang="nl-BE" sz="1600" b="1" i="0" dirty="0">
                <a:solidFill>
                  <a:srgbClr val="1F2328"/>
                </a:solidFill>
                <a:effectLst/>
                <a:latin typeface="Söhne"/>
              </a:rPr>
              <a:t>Detection and evaluation method of transmission line defects based on deep learning. (</a:t>
            </a:r>
            <a:r>
              <a:rPr lang="nl-BE" sz="1600" b="1" dirty="0">
                <a:solidFill>
                  <a:srgbClr val="1F2328"/>
                </a:solidFill>
                <a:latin typeface="Söhne"/>
              </a:rPr>
              <a:t>Huagang Liang, Feb. 2020. IEEE access) </a:t>
            </a:r>
            <a:r>
              <a:rPr lang="nl-BE" sz="1600" b="1" i="0" dirty="0">
                <a:solidFill>
                  <a:srgbClr val="1F2328"/>
                </a:solidFill>
                <a:effectLst/>
                <a:latin typeface="Söhne"/>
              </a:rPr>
              <a:t>Faster R-CNN model</a:t>
            </a:r>
            <a:r>
              <a:rPr lang="nl-BE" sz="1600" i="0" dirty="0">
                <a:solidFill>
                  <a:srgbClr val="1F2328"/>
                </a:solidFill>
                <a:effectLst/>
                <a:latin typeface="Söhne"/>
              </a:rPr>
              <a:t> is used to detect 8 defects and </a:t>
            </a:r>
            <a:r>
              <a:rPr lang="nl-BE" sz="1600" i="0" dirty="0" err="1">
                <a:solidFill>
                  <a:srgbClr val="1F2328"/>
                </a:solidFill>
                <a:effectLst/>
                <a:latin typeface="Söhne"/>
              </a:rPr>
              <a:t>foreign</a:t>
            </a:r>
            <a:r>
              <a:rPr lang="nl-BE" sz="1600" i="0" dirty="0">
                <a:solidFill>
                  <a:srgbClr val="1F2328"/>
                </a:solidFill>
                <a:effectLst/>
                <a:latin typeface="Söhne"/>
              </a:rPr>
              <a:t> body. </a:t>
            </a:r>
            <a:r>
              <a:rPr lang="en-US" sz="1600" i="0" u="none" strike="noStrike" baseline="0" dirty="0">
                <a:solidFill>
                  <a:srgbClr val="000000"/>
                </a:solidFill>
                <a:latin typeface="Söhne"/>
                <a:cs typeface="Arial" panose="020B0604020202020204" pitchFamily="34" charset="0"/>
              </a:rPr>
              <a:t>(source: Wire_10 dataset (8000 images)).  Map reported is 91,1 % </a:t>
            </a:r>
          </a:p>
          <a:p>
            <a:pPr algn="l"/>
            <a:endParaRPr lang="en-US" sz="1400" dirty="0">
              <a:solidFill>
                <a:srgbClr val="0D0D0D"/>
              </a:solidFill>
              <a:latin typeface="Söhne"/>
            </a:endParaRPr>
          </a:p>
        </p:txBody>
      </p:sp>
      <p:pic>
        <p:nvPicPr>
          <p:cNvPr id="9" name="Afbeelding 8">
            <a:extLst>
              <a:ext uri="{FF2B5EF4-FFF2-40B4-BE49-F238E27FC236}">
                <a16:creationId xmlns:a16="http://schemas.microsoft.com/office/drawing/2014/main" id="{5BD0E2B8-1510-4417-A0E0-383E2BF49876}"/>
              </a:ext>
            </a:extLst>
          </p:cNvPr>
          <p:cNvPicPr>
            <a:picLocks noChangeAspect="1"/>
          </p:cNvPicPr>
          <p:nvPr/>
        </p:nvPicPr>
        <p:blipFill>
          <a:blip r:embed="rId4"/>
          <a:stretch>
            <a:fillRect/>
          </a:stretch>
        </p:blipFill>
        <p:spPr>
          <a:xfrm>
            <a:off x="3213445" y="4197835"/>
            <a:ext cx="4332719" cy="2529187"/>
          </a:xfrm>
          <a:prstGeom prst="rect">
            <a:avLst/>
          </a:prstGeom>
        </p:spPr>
      </p:pic>
      <p:sp>
        <p:nvSpPr>
          <p:cNvPr id="10" name="Tekstvak 9">
            <a:extLst>
              <a:ext uri="{FF2B5EF4-FFF2-40B4-BE49-F238E27FC236}">
                <a16:creationId xmlns:a16="http://schemas.microsoft.com/office/drawing/2014/main" id="{B33B6D26-97AD-4792-AECE-7EEF7714FACE}"/>
              </a:ext>
            </a:extLst>
          </p:cNvPr>
          <p:cNvSpPr txBox="1"/>
          <p:nvPr/>
        </p:nvSpPr>
        <p:spPr>
          <a:xfrm>
            <a:off x="860976" y="5824169"/>
            <a:ext cx="2228544" cy="400110"/>
          </a:xfrm>
          <a:prstGeom prst="rect">
            <a:avLst/>
          </a:prstGeom>
          <a:noFill/>
        </p:spPr>
        <p:txBody>
          <a:bodyPr wrap="square">
            <a:spAutoFit/>
          </a:bodyPr>
          <a:lstStyle/>
          <a:p>
            <a:r>
              <a:rPr lang="nl-BE" sz="1000" dirty="0">
                <a:hlinkClick r:id="rId5"/>
              </a:rPr>
              <a:t>https://ieeexplore.ieee.org/document/9001041</a:t>
            </a:r>
            <a:endParaRPr lang="nl-BE" sz="1000" dirty="0"/>
          </a:p>
        </p:txBody>
      </p:sp>
    </p:spTree>
    <p:extLst>
      <p:ext uri="{BB962C8B-B14F-4D97-AF65-F5344CB8AC3E}">
        <p14:creationId xmlns:p14="http://schemas.microsoft.com/office/powerpoint/2010/main" val="43503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1DEAE-25A3-E02D-0F51-D23973300490}"/>
              </a:ext>
            </a:extLst>
          </p:cNvPr>
          <p:cNvSpPr>
            <a:spLocks noGrp="1"/>
          </p:cNvSpPr>
          <p:nvPr>
            <p:ph type="title"/>
          </p:nvPr>
        </p:nvSpPr>
        <p:spPr>
          <a:xfrm>
            <a:off x="404813" y="388188"/>
            <a:ext cx="4323035" cy="652296"/>
          </a:xfrm>
        </p:spPr>
        <p:txBody>
          <a:bodyPr/>
          <a:lstStyle/>
          <a:p>
            <a:r>
              <a:rPr lang="en-BE" dirty="0"/>
              <a:t>Agenda</a:t>
            </a:r>
            <a:endParaRPr lang="nl-BE" dirty="0"/>
          </a:p>
        </p:txBody>
      </p:sp>
      <p:sp>
        <p:nvSpPr>
          <p:cNvPr id="4" name="Text Placeholder 3">
            <a:extLst>
              <a:ext uri="{FF2B5EF4-FFF2-40B4-BE49-F238E27FC236}">
                <a16:creationId xmlns:a16="http://schemas.microsoft.com/office/drawing/2014/main" id="{B4686EEC-423D-3D24-5D7A-79CF5CC7E8C3}"/>
              </a:ext>
            </a:extLst>
          </p:cNvPr>
          <p:cNvSpPr>
            <a:spLocks noGrp="1"/>
          </p:cNvSpPr>
          <p:nvPr>
            <p:ph type="body" sz="quarter" idx="29"/>
          </p:nvPr>
        </p:nvSpPr>
        <p:spPr>
          <a:xfrm>
            <a:off x="598929" y="1376357"/>
            <a:ext cx="3515639" cy="412363"/>
          </a:xfrm>
        </p:spPr>
        <p:txBody>
          <a:bodyPr/>
          <a:lstStyle/>
          <a:p>
            <a:r>
              <a:rPr lang="nl-BE" sz="2400" dirty="0">
                <a:solidFill>
                  <a:schemeClr val="bg1"/>
                </a:solidFill>
              </a:rPr>
              <a:t>Business Understanding</a:t>
            </a:r>
          </a:p>
        </p:txBody>
      </p:sp>
      <p:sp>
        <p:nvSpPr>
          <p:cNvPr id="7" name="Text Placeholder 6">
            <a:extLst>
              <a:ext uri="{FF2B5EF4-FFF2-40B4-BE49-F238E27FC236}">
                <a16:creationId xmlns:a16="http://schemas.microsoft.com/office/drawing/2014/main" id="{47DA4C09-D81D-C18B-1A6B-EB2B5E4566A7}"/>
              </a:ext>
            </a:extLst>
          </p:cNvPr>
          <p:cNvSpPr>
            <a:spLocks noGrp="1"/>
          </p:cNvSpPr>
          <p:nvPr>
            <p:ph type="body" sz="quarter" idx="33"/>
          </p:nvPr>
        </p:nvSpPr>
        <p:spPr>
          <a:xfrm>
            <a:off x="598930" y="2956794"/>
            <a:ext cx="3521406" cy="412363"/>
          </a:xfrm>
        </p:spPr>
        <p:txBody>
          <a:bodyPr/>
          <a:lstStyle/>
          <a:p>
            <a:r>
              <a:rPr lang="nl-NL" sz="2400" dirty="0">
                <a:solidFill>
                  <a:schemeClr val="bg1"/>
                </a:solidFill>
              </a:rPr>
              <a:t>M</a:t>
            </a:r>
            <a:r>
              <a:rPr lang="nl-BE" sz="2400" dirty="0" err="1">
                <a:solidFill>
                  <a:schemeClr val="bg1"/>
                </a:solidFill>
              </a:rPr>
              <a:t>odeling</a:t>
            </a:r>
            <a:endParaRPr lang="nl-BE" sz="2400" dirty="0">
              <a:solidFill>
                <a:schemeClr val="bg1"/>
              </a:solidFill>
            </a:endParaRPr>
          </a:p>
        </p:txBody>
      </p:sp>
      <p:sp>
        <p:nvSpPr>
          <p:cNvPr id="10" name="Text Placeholder 9">
            <a:extLst>
              <a:ext uri="{FF2B5EF4-FFF2-40B4-BE49-F238E27FC236}">
                <a16:creationId xmlns:a16="http://schemas.microsoft.com/office/drawing/2014/main" id="{B75D0B30-4215-F148-10E9-AEC5324FD367}"/>
              </a:ext>
            </a:extLst>
          </p:cNvPr>
          <p:cNvSpPr>
            <a:spLocks noGrp="1"/>
          </p:cNvSpPr>
          <p:nvPr>
            <p:ph type="body" sz="quarter" idx="31"/>
          </p:nvPr>
        </p:nvSpPr>
        <p:spPr>
          <a:xfrm>
            <a:off x="598930" y="3464681"/>
            <a:ext cx="3521406" cy="412363"/>
          </a:xfrm>
        </p:spPr>
        <p:txBody>
          <a:bodyPr/>
          <a:lstStyle/>
          <a:p>
            <a:r>
              <a:rPr lang="nl-BE" sz="2400" dirty="0" err="1">
                <a:solidFill>
                  <a:schemeClr val="bg1"/>
                </a:solidFill>
              </a:rPr>
              <a:t>Results</a:t>
            </a:r>
            <a:r>
              <a:rPr lang="nl-BE" sz="2400" dirty="0">
                <a:solidFill>
                  <a:schemeClr val="bg1"/>
                </a:solidFill>
              </a:rPr>
              <a:t> &amp; Evaluation</a:t>
            </a:r>
          </a:p>
        </p:txBody>
      </p:sp>
      <p:sp>
        <p:nvSpPr>
          <p:cNvPr id="22" name="Text Placeholder 3">
            <a:extLst>
              <a:ext uri="{FF2B5EF4-FFF2-40B4-BE49-F238E27FC236}">
                <a16:creationId xmlns:a16="http://schemas.microsoft.com/office/drawing/2014/main" id="{EBC83B36-2D53-F524-5F1E-E130764F2EB2}"/>
              </a:ext>
            </a:extLst>
          </p:cNvPr>
          <p:cNvSpPr txBox="1">
            <a:spLocks/>
          </p:cNvSpPr>
          <p:nvPr/>
        </p:nvSpPr>
        <p:spPr>
          <a:xfrm>
            <a:off x="598929" y="1928664"/>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solidFill>
                  <a:schemeClr val="bg1"/>
                </a:solidFill>
              </a:rPr>
              <a:t>Data Understanding</a:t>
            </a:r>
          </a:p>
        </p:txBody>
      </p:sp>
      <p:sp>
        <p:nvSpPr>
          <p:cNvPr id="8" name="Text Placeholder 9">
            <a:extLst>
              <a:ext uri="{FF2B5EF4-FFF2-40B4-BE49-F238E27FC236}">
                <a16:creationId xmlns:a16="http://schemas.microsoft.com/office/drawing/2014/main" id="{302AD6DD-80BC-67A7-A256-8BFDCE3B3AC6}"/>
              </a:ext>
            </a:extLst>
          </p:cNvPr>
          <p:cNvSpPr txBox="1">
            <a:spLocks/>
          </p:cNvSpPr>
          <p:nvPr/>
        </p:nvSpPr>
        <p:spPr>
          <a:xfrm>
            <a:off x="598930" y="3965080"/>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solidFill>
                  <a:schemeClr val="bg1"/>
                </a:solidFill>
              </a:rPr>
              <a:t>Demo</a:t>
            </a:r>
          </a:p>
        </p:txBody>
      </p:sp>
      <p:sp>
        <p:nvSpPr>
          <p:cNvPr id="20" name="Text Placeholder 9">
            <a:extLst>
              <a:ext uri="{FF2B5EF4-FFF2-40B4-BE49-F238E27FC236}">
                <a16:creationId xmlns:a16="http://schemas.microsoft.com/office/drawing/2014/main" id="{3041C658-B7F5-446E-90B0-F9EB524BAA6F}"/>
              </a:ext>
            </a:extLst>
          </p:cNvPr>
          <p:cNvSpPr txBox="1">
            <a:spLocks/>
          </p:cNvSpPr>
          <p:nvPr/>
        </p:nvSpPr>
        <p:spPr>
          <a:xfrm>
            <a:off x="598930" y="4415495"/>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err="1">
                <a:solidFill>
                  <a:schemeClr val="bg1"/>
                </a:solidFill>
              </a:rPr>
              <a:t>Alternative</a:t>
            </a:r>
            <a:r>
              <a:rPr lang="nl-BE" sz="2400" dirty="0">
                <a:solidFill>
                  <a:schemeClr val="bg1"/>
                </a:solidFill>
              </a:rPr>
              <a:t> </a:t>
            </a:r>
            <a:r>
              <a:rPr lang="nl-BE" sz="2400" dirty="0" err="1">
                <a:solidFill>
                  <a:schemeClr val="bg1"/>
                </a:solidFill>
              </a:rPr>
              <a:t>Models</a:t>
            </a:r>
            <a:endParaRPr lang="nl-BE" sz="2400" dirty="0">
              <a:solidFill>
                <a:schemeClr val="bg1"/>
              </a:solidFill>
            </a:endParaRPr>
          </a:p>
        </p:txBody>
      </p:sp>
      <p:pic>
        <p:nvPicPr>
          <p:cNvPr id="16" name="Afbeelding 15" descr="Afbeelding met toren, gebouw, hemel, pyloon&#10;&#10;Automatisch gegenereerde beschrijving">
            <a:extLst>
              <a:ext uri="{FF2B5EF4-FFF2-40B4-BE49-F238E27FC236}">
                <a16:creationId xmlns:a16="http://schemas.microsoft.com/office/drawing/2014/main" id="{D5152613-65D1-1F8F-B30B-A1301DD699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7848" y="0"/>
            <a:ext cx="7464152" cy="6858000"/>
          </a:xfrm>
          <a:prstGeom prst="rect">
            <a:avLst/>
          </a:prstGeom>
        </p:spPr>
      </p:pic>
      <p:sp>
        <p:nvSpPr>
          <p:cNvPr id="18" name="Text Placeholder 3">
            <a:extLst>
              <a:ext uri="{FF2B5EF4-FFF2-40B4-BE49-F238E27FC236}">
                <a16:creationId xmlns:a16="http://schemas.microsoft.com/office/drawing/2014/main" id="{C6D04583-262E-757A-F15C-92D442CC69DA}"/>
              </a:ext>
            </a:extLst>
          </p:cNvPr>
          <p:cNvSpPr txBox="1">
            <a:spLocks/>
          </p:cNvSpPr>
          <p:nvPr/>
        </p:nvSpPr>
        <p:spPr>
          <a:xfrm>
            <a:off x="598929" y="2442729"/>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solidFill>
                  <a:schemeClr val="bg1"/>
                </a:solidFill>
              </a:rPr>
              <a:t>Data </a:t>
            </a:r>
            <a:r>
              <a:rPr lang="nl-BE" sz="2400" dirty="0" err="1">
                <a:solidFill>
                  <a:schemeClr val="bg1"/>
                </a:solidFill>
              </a:rPr>
              <a:t>Preparation</a:t>
            </a:r>
            <a:endParaRPr lang="nl-BE" sz="2400" dirty="0">
              <a:solidFill>
                <a:schemeClr val="bg1"/>
              </a:solidFill>
            </a:endParaRPr>
          </a:p>
        </p:txBody>
      </p:sp>
      <p:sp>
        <p:nvSpPr>
          <p:cNvPr id="29" name="Text Placeholder 9">
            <a:extLst>
              <a:ext uri="{FF2B5EF4-FFF2-40B4-BE49-F238E27FC236}">
                <a16:creationId xmlns:a16="http://schemas.microsoft.com/office/drawing/2014/main" id="{CA83D95A-5CB6-007F-13E6-B5B715163117}"/>
              </a:ext>
            </a:extLst>
          </p:cNvPr>
          <p:cNvSpPr txBox="1">
            <a:spLocks/>
          </p:cNvSpPr>
          <p:nvPr/>
        </p:nvSpPr>
        <p:spPr>
          <a:xfrm>
            <a:off x="593162" y="4920427"/>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err="1">
                <a:solidFill>
                  <a:schemeClr val="bg1"/>
                </a:solidFill>
              </a:rPr>
              <a:t>Lessons</a:t>
            </a:r>
            <a:r>
              <a:rPr lang="nl-BE" sz="2400" dirty="0">
                <a:solidFill>
                  <a:schemeClr val="bg1"/>
                </a:solidFill>
              </a:rPr>
              <a:t> </a:t>
            </a:r>
            <a:r>
              <a:rPr lang="nl-BE" sz="2400" dirty="0" err="1">
                <a:solidFill>
                  <a:schemeClr val="bg1"/>
                </a:solidFill>
              </a:rPr>
              <a:t>Learned</a:t>
            </a:r>
            <a:endParaRPr lang="nl-BE" sz="2400" dirty="0">
              <a:solidFill>
                <a:schemeClr val="bg1"/>
              </a:solidFill>
            </a:endParaRPr>
          </a:p>
        </p:txBody>
      </p:sp>
      <p:sp>
        <p:nvSpPr>
          <p:cNvPr id="30" name="Text Placeholder 9">
            <a:extLst>
              <a:ext uri="{FF2B5EF4-FFF2-40B4-BE49-F238E27FC236}">
                <a16:creationId xmlns:a16="http://schemas.microsoft.com/office/drawing/2014/main" id="{03905E00-2428-98FC-6383-C436253564C3}"/>
              </a:ext>
            </a:extLst>
          </p:cNvPr>
          <p:cNvSpPr txBox="1">
            <a:spLocks/>
          </p:cNvSpPr>
          <p:nvPr/>
        </p:nvSpPr>
        <p:spPr>
          <a:xfrm>
            <a:off x="593162" y="5426353"/>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solidFill>
                  <a:schemeClr val="bg1"/>
                </a:solidFill>
              </a:rPr>
              <a:t>Next Steps</a:t>
            </a:r>
          </a:p>
        </p:txBody>
      </p:sp>
      <p:sp>
        <p:nvSpPr>
          <p:cNvPr id="31" name="Text Placeholder 9">
            <a:extLst>
              <a:ext uri="{FF2B5EF4-FFF2-40B4-BE49-F238E27FC236}">
                <a16:creationId xmlns:a16="http://schemas.microsoft.com/office/drawing/2014/main" id="{4968693C-C827-BF01-837F-32DFF265B82C}"/>
              </a:ext>
            </a:extLst>
          </p:cNvPr>
          <p:cNvSpPr txBox="1">
            <a:spLocks/>
          </p:cNvSpPr>
          <p:nvPr/>
        </p:nvSpPr>
        <p:spPr>
          <a:xfrm>
            <a:off x="593162" y="5893319"/>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err="1">
                <a:solidFill>
                  <a:schemeClr val="bg1"/>
                </a:solidFill>
              </a:rPr>
              <a:t>Literature</a:t>
            </a:r>
            <a:r>
              <a:rPr lang="nl-BE" sz="2400" dirty="0">
                <a:solidFill>
                  <a:schemeClr val="bg1"/>
                </a:solidFill>
              </a:rPr>
              <a:t> </a:t>
            </a:r>
            <a:r>
              <a:rPr lang="nl-BE" sz="2400" dirty="0" err="1">
                <a:solidFill>
                  <a:schemeClr val="bg1"/>
                </a:solidFill>
              </a:rPr>
              <a:t>Study</a:t>
            </a:r>
            <a:endParaRPr lang="nl-BE" sz="2400" dirty="0">
              <a:solidFill>
                <a:schemeClr val="bg1"/>
              </a:solidFill>
            </a:endParaRPr>
          </a:p>
        </p:txBody>
      </p:sp>
      <p:sp>
        <p:nvSpPr>
          <p:cNvPr id="32" name="Rechthoek: afgeronde hoeken 31">
            <a:extLst>
              <a:ext uri="{FF2B5EF4-FFF2-40B4-BE49-F238E27FC236}">
                <a16:creationId xmlns:a16="http://schemas.microsoft.com/office/drawing/2014/main" id="{89398A90-93F9-4D8E-40E5-50E3ECE6679C}"/>
              </a:ext>
            </a:extLst>
          </p:cNvPr>
          <p:cNvSpPr/>
          <p:nvPr/>
        </p:nvSpPr>
        <p:spPr>
          <a:xfrm>
            <a:off x="404813" y="1362738"/>
            <a:ext cx="3842334" cy="453284"/>
          </a:xfrm>
          <a:prstGeom prst="roundRect">
            <a:avLst/>
          </a:prstGeom>
          <a:solidFill>
            <a:srgbClr val="EED9F9">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p>
        </p:txBody>
      </p:sp>
    </p:spTree>
    <p:extLst>
      <p:ext uri="{BB962C8B-B14F-4D97-AF65-F5344CB8AC3E}">
        <p14:creationId xmlns:p14="http://schemas.microsoft.com/office/powerpoint/2010/main" val="2202351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FC6FC8-79C4-1648-9E86-49D6D765CE15}"/>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FB1658E0-FCC4-9E86-C3FF-4C04B6EBD2EB}"/>
              </a:ext>
            </a:extLst>
          </p:cNvPr>
          <p:cNvSpPr/>
          <p:nvPr/>
        </p:nvSpPr>
        <p:spPr>
          <a:xfrm>
            <a:off x="2307525" y="-147854"/>
            <a:ext cx="1892961" cy="6447919"/>
          </a:xfrm>
          <a:prstGeom prst="rect">
            <a:avLst/>
          </a:prstGeom>
          <a:noFill/>
        </p:spPr>
        <p:txBody>
          <a:bodyPr wrap="square" lIns="91440" tIns="45720" rIns="91440" bIns="45720">
            <a:spAutoFit/>
          </a:bodyPr>
          <a:lstStyle/>
          <a:p>
            <a:pPr algn="ctr"/>
            <a:r>
              <a:rPr lang="en-BE" sz="41300" b="0" cap="none" spc="0" dirty="0">
                <a:ln w="0"/>
                <a:solidFill>
                  <a:schemeClr val="bg1"/>
                </a:solidFill>
                <a:effectLst>
                  <a:outerShdw blurRad="38100" dist="19050" dir="2700000" algn="tl" rotWithShape="0">
                    <a:schemeClr val="dk1">
                      <a:alpha val="40000"/>
                    </a:schemeClr>
                  </a:outerShdw>
                </a:effectLst>
              </a:rPr>
              <a:t>?</a:t>
            </a:r>
            <a:endParaRPr lang="en-US" sz="41300" b="0" cap="none" spc="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20398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54321"/>
          </a:xfrm>
        </p:spPr>
        <p:txBody>
          <a:bodyPr/>
          <a:lstStyle/>
          <a:p>
            <a:r>
              <a:rPr lang="nl-NL" dirty="0">
                <a:solidFill>
                  <a:schemeClr val="bg1"/>
                </a:solidFill>
              </a:rPr>
              <a:t> Appendix: links &amp; </a:t>
            </a:r>
            <a:r>
              <a:rPr lang="nl-NL" dirty="0" err="1">
                <a:solidFill>
                  <a:schemeClr val="bg1"/>
                </a:solidFill>
              </a:rPr>
              <a:t>references</a:t>
            </a:r>
            <a:endParaRPr lang="nl-BE" dirty="0">
              <a:solidFill>
                <a:schemeClr val="bg1"/>
              </a:solidFill>
            </a:endParaRPr>
          </a:p>
        </p:txBody>
      </p:sp>
      <p:sp>
        <p:nvSpPr>
          <p:cNvPr id="4" name="Tijdelijke aanduiding voor inhoud 2">
            <a:extLst>
              <a:ext uri="{FF2B5EF4-FFF2-40B4-BE49-F238E27FC236}">
                <a16:creationId xmlns:a16="http://schemas.microsoft.com/office/drawing/2014/main" id="{412EB888-04ED-F6AD-6120-836C73F452D6}"/>
              </a:ext>
            </a:extLst>
          </p:cNvPr>
          <p:cNvSpPr txBox="1">
            <a:spLocks/>
          </p:cNvSpPr>
          <p:nvPr/>
        </p:nvSpPr>
        <p:spPr>
          <a:xfrm>
            <a:off x="340644" y="1616763"/>
            <a:ext cx="7780671" cy="4225269"/>
          </a:xfrm>
          <a:prstGeom prst="rect">
            <a:avLst/>
          </a:prstGeo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nl-BE" sz="1400" dirty="0">
                <a:hlinkClick r:id="rId2"/>
              </a:rPr>
              <a:t>Roboflow</a:t>
            </a:r>
            <a:endParaRPr lang="nl-BE" sz="1400" dirty="0"/>
          </a:p>
          <a:p>
            <a:pPr lvl="1"/>
            <a:r>
              <a:rPr lang="nl-BE" sz="1400" i="0" u="sng" dirty="0">
                <a:solidFill>
                  <a:srgbClr val="000000"/>
                </a:solidFill>
                <a:effectLst/>
                <a:highlight>
                  <a:srgbClr val="FFFFFF"/>
                </a:highlight>
                <a:hlinkClick r:id="rId3"/>
              </a:rPr>
              <a:t>Article of </a:t>
            </a:r>
            <a:r>
              <a:rPr lang="nl-BE" sz="1400" i="0" u="sng" dirty="0" err="1">
                <a:solidFill>
                  <a:srgbClr val="000000"/>
                </a:solidFill>
                <a:effectLst/>
                <a:highlight>
                  <a:srgbClr val="FFFFFF"/>
                </a:highlight>
                <a:hlinkClick r:id="rId3"/>
              </a:rPr>
              <a:t>Zhitong</a:t>
            </a:r>
            <a:r>
              <a:rPr lang="nl-BE" sz="1400" i="0" u="sng" dirty="0">
                <a:solidFill>
                  <a:srgbClr val="000000"/>
                </a:solidFill>
                <a:effectLst/>
                <a:highlight>
                  <a:srgbClr val="FFFFFF"/>
                </a:highlight>
                <a:hlinkClick r:id="rId3"/>
              </a:rPr>
              <a:t> </a:t>
            </a:r>
            <a:r>
              <a:rPr lang="nl-BE" sz="1400" i="0" u="sng" dirty="0" err="1">
                <a:solidFill>
                  <a:srgbClr val="000000"/>
                </a:solidFill>
                <a:effectLst/>
                <a:highlight>
                  <a:srgbClr val="FFFFFF"/>
                </a:highlight>
                <a:hlinkClick r:id="rId3"/>
              </a:rPr>
              <a:t>Jia</a:t>
            </a:r>
            <a:endParaRPr lang="nl-BE" sz="1400" i="0" u="sng" dirty="0">
              <a:solidFill>
                <a:srgbClr val="000000"/>
              </a:solidFill>
              <a:effectLst/>
              <a:highlight>
                <a:srgbClr val="FFFFFF"/>
              </a:highlight>
            </a:endParaRPr>
          </a:p>
          <a:p>
            <a:pPr lvl="1"/>
            <a:r>
              <a:rPr lang="en-US" sz="1400" i="0" u="sng" dirty="0">
                <a:solidFill>
                  <a:srgbClr val="000000"/>
                </a:solidFill>
                <a:effectLst/>
                <a:highlight>
                  <a:srgbClr val="FFFFFF"/>
                </a:highlight>
                <a:hlinkClick r:id="rId4"/>
              </a:rPr>
              <a:t>Corrosion Image </a:t>
            </a:r>
            <a:r>
              <a:rPr lang="en-US" sz="1400" i="0" u="sng" dirty="0" err="1">
                <a:solidFill>
                  <a:srgbClr val="000000"/>
                </a:solidFill>
                <a:effectLst/>
                <a:highlight>
                  <a:srgbClr val="FFFFFF"/>
                </a:highlight>
                <a:hlinkClick r:id="rId4"/>
              </a:rPr>
              <a:t>DataSet</a:t>
            </a:r>
            <a:r>
              <a:rPr lang="en-US" sz="1400" i="0" u="sng" dirty="0">
                <a:solidFill>
                  <a:srgbClr val="000000"/>
                </a:solidFill>
                <a:effectLst/>
                <a:highlight>
                  <a:srgbClr val="FFFFFF"/>
                </a:highlight>
                <a:hlinkClick r:id="rId4"/>
              </a:rPr>
              <a:t> for Automated Scientific Assessment of Materials</a:t>
            </a:r>
            <a:endParaRPr lang="en-US" sz="1400" i="0" u="sng" dirty="0">
              <a:solidFill>
                <a:srgbClr val="000000"/>
              </a:solidFill>
              <a:effectLst/>
              <a:highlight>
                <a:srgbClr val="FFFFFF"/>
              </a:highlight>
            </a:endParaRPr>
          </a:p>
          <a:p>
            <a:pPr lvl="1"/>
            <a:r>
              <a:rPr lang="en-US" sz="1400" i="0" dirty="0">
                <a:solidFill>
                  <a:srgbClr val="000000"/>
                </a:solidFill>
                <a:effectLst/>
                <a:highlight>
                  <a:srgbClr val="FFFFFF"/>
                </a:highlight>
                <a:hlinkClick r:id="rId5"/>
              </a:rPr>
              <a:t>Comparison of Deep Learning Techniques for Corrosion Detection</a:t>
            </a:r>
            <a:endParaRPr lang="en-US" sz="1400" i="0" dirty="0">
              <a:solidFill>
                <a:srgbClr val="000000"/>
              </a:solidFill>
              <a:effectLst/>
              <a:highlight>
                <a:srgbClr val="FFFFFF"/>
              </a:highlight>
            </a:endParaRPr>
          </a:p>
          <a:p>
            <a:pPr lvl="1"/>
            <a:r>
              <a:rPr lang="nl-BE" sz="1400" dirty="0">
                <a:hlinkClick r:id="rId6"/>
              </a:rPr>
              <a:t>STN PLAD</a:t>
            </a:r>
            <a:endParaRPr lang="nl-BE" sz="1400" dirty="0"/>
          </a:p>
          <a:p>
            <a:pPr lvl="1"/>
            <a:r>
              <a:rPr lang="nl-BE" sz="1400" dirty="0">
                <a:hlinkClick r:id="rId7"/>
              </a:rPr>
              <a:t>Faster R-CNN </a:t>
            </a:r>
            <a:r>
              <a:rPr lang="nl-BE" sz="1400" dirty="0" err="1">
                <a:hlinkClick r:id="rId7"/>
              </a:rPr>
              <a:t>vs</a:t>
            </a:r>
            <a:r>
              <a:rPr lang="nl-BE" sz="1400" dirty="0">
                <a:hlinkClick r:id="rId7"/>
              </a:rPr>
              <a:t> YOLO </a:t>
            </a:r>
            <a:r>
              <a:rPr lang="nl-BE" sz="1400" dirty="0" err="1">
                <a:hlinkClick r:id="rId7"/>
              </a:rPr>
              <a:t>vs</a:t>
            </a:r>
            <a:r>
              <a:rPr lang="nl-BE" sz="1400" dirty="0">
                <a:hlinkClick r:id="rId7"/>
              </a:rPr>
              <a:t> SSD — Object </a:t>
            </a:r>
            <a:r>
              <a:rPr lang="nl-BE" sz="1400" dirty="0" err="1">
                <a:hlinkClick r:id="rId7"/>
              </a:rPr>
              <a:t>Detection</a:t>
            </a:r>
            <a:r>
              <a:rPr lang="nl-BE" sz="1400" dirty="0">
                <a:hlinkClick r:id="rId7"/>
              </a:rPr>
              <a:t> </a:t>
            </a:r>
            <a:r>
              <a:rPr lang="nl-BE" sz="1400" dirty="0" err="1">
                <a:hlinkClick r:id="rId7"/>
              </a:rPr>
              <a:t>Algorithms</a:t>
            </a:r>
            <a:endParaRPr lang="nl-BE" sz="1400" dirty="0"/>
          </a:p>
          <a:p>
            <a:pPr lvl="1"/>
            <a:r>
              <a:rPr lang="pt-BR" sz="1400" dirty="0">
                <a:hlinkClick r:id="rId8"/>
              </a:rPr>
              <a:t>R-CNN, Fast R-CNN, Faster R-CNN, YOLO — Object Detection Algorithms</a:t>
            </a:r>
            <a:endParaRPr lang="pt-BR" sz="1400" dirty="0"/>
          </a:p>
          <a:p>
            <a:pPr lvl="1"/>
            <a:r>
              <a:rPr lang="nl-NL" sz="1400" dirty="0">
                <a:hlinkClick r:id="rId9"/>
              </a:rPr>
              <a:t>De Complete Gids voor Objectdetectie: Een Introductie tot Detectie in 2024</a:t>
            </a:r>
          </a:p>
          <a:p>
            <a:pPr lvl="1"/>
            <a:r>
              <a:rPr lang="nl-NL" sz="1400" dirty="0" err="1">
                <a:hlinkClick r:id="rId10"/>
              </a:rPr>
              <a:t>Segmentation</a:t>
            </a:r>
            <a:r>
              <a:rPr lang="nl-NL" sz="1400" dirty="0">
                <a:hlinkClick r:id="rId10"/>
              </a:rPr>
              <a:t> </a:t>
            </a:r>
            <a:r>
              <a:rPr lang="nl-NL" sz="1400" dirty="0" err="1">
                <a:hlinkClick r:id="rId10"/>
              </a:rPr>
              <a:t>vs</a:t>
            </a:r>
            <a:r>
              <a:rPr lang="nl-NL" sz="1400" dirty="0">
                <a:hlinkClick r:id="rId10"/>
              </a:rPr>
              <a:t> </a:t>
            </a:r>
            <a:r>
              <a:rPr lang="nl-NL" sz="1400" dirty="0" err="1">
                <a:hlinkClick r:id="rId10"/>
              </a:rPr>
              <a:t>Detection</a:t>
            </a:r>
            <a:r>
              <a:rPr lang="nl-NL" sz="1400" dirty="0">
                <a:hlinkClick r:id="rId10"/>
              </a:rPr>
              <a:t> </a:t>
            </a:r>
            <a:r>
              <a:rPr lang="nl-NL" sz="1400" dirty="0" err="1">
                <a:hlinkClick r:id="rId10"/>
              </a:rPr>
              <a:t>vs</a:t>
            </a:r>
            <a:r>
              <a:rPr lang="nl-NL" sz="1400" dirty="0">
                <a:hlinkClick r:id="rId10"/>
              </a:rPr>
              <a:t> </a:t>
            </a:r>
            <a:r>
              <a:rPr lang="nl-NL" sz="1400" dirty="0" err="1">
                <a:hlinkClick r:id="rId10"/>
              </a:rPr>
              <a:t>Classification</a:t>
            </a:r>
            <a:r>
              <a:rPr lang="nl-NL" sz="1400" dirty="0">
                <a:hlinkClick r:id="rId10"/>
              </a:rPr>
              <a:t> in Computer </a:t>
            </a:r>
            <a:r>
              <a:rPr lang="nl-NL" sz="1400" dirty="0" err="1">
                <a:hlinkClick r:id="rId10"/>
              </a:rPr>
              <a:t>Vision</a:t>
            </a:r>
            <a:r>
              <a:rPr lang="nl-NL" sz="1400" dirty="0">
                <a:hlinkClick r:id="rId10"/>
              </a:rPr>
              <a:t>: A </a:t>
            </a:r>
            <a:r>
              <a:rPr lang="nl-NL" sz="1400" dirty="0" err="1">
                <a:hlinkClick r:id="rId10"/>
              </a:rPr>
              <a:t>Comparative</a:t>
            </a:r>
            <a:r>
              <a:rPr lang="nl-NL" sz="1400" dirty="0">
                <a:hlinkClick r:id="rId10"/>
              </a:rPr>
              <a:t> Analysis</a:t>
            </a:r>
          </a:p>
          <a:p>
            <a:pPr lvl="1"/>
            <a:r>
              <a:rPr lang="en-US" sz="1400" dirty="0">
                <a:hlinkClick r:id="rId11"/>
              </a:rPr>
              <a:t>Mean Average Precision (</a:t>
            </a:r>
            <a:r>
              <a:rPr lang="en-US" sz="1400" dirty="0" err="1">
                <a:hlinkClick r:id="rId11"/>
              </a:rPr>
              <a:t>mAP</a:t>
            </a:r>
            <a:r>
              <a:rPr lang="en-US" sz="1400" dirty="0">
                <a:hlinkClick r:id="rId11"/>
              </a:rPr>
              <a:t>) Explained</a:t>
            </a:r>
            <a:endParaRPr lang="en-US" sz="1400" dirty="0"/>
          </a:p>
          <a:p>
            <a:pPr lvl="1"/>
            <a:r>
              <a:rPr lang="en-US" sz="1400" dirty="0">
                <a:hlinkClick r:id="rId12"/>
              </a:rPr>
              <a:t>Segment Anything </a:t>
            </a:r>
            <a:r>
              <a:rPr lang="nl-NL" sz="1400" dirty="0">
                <a:hlinkClick r:id="rId12"/>
              </a:rPr>
              <a:t> </a:t>
            </a:r>
            <a:endParaRPr lang="nl-NL" sz="1400" dirty="0"/>
          </a:p>
          <a:p>
            <a:pPr lvl="1"/>
            <a:r>
              <a:rPr lang="nl-BE" sz="1600" dirty="0">
                <a:hlinkClick r:id="rId13"/>
              </a:rPr>
              <a:t>Segment </a:t>
            </a:r>
            <a:r>
              <a:rPr lang="nl-BE" sz="1600" dirty="0" err="1">
                <a:hlinkClick r:id="rId13"/>
              </a:rPr>
              <a:t>Anything</a:t>
            </a:r>
            <a:r>
              <a:rPr lang="nl-BE" sz="1600" dirty="0">
                <a:hlinkClick r:id="rId13"/>
              </a:rPr>
              <a:t> | Meta AI</a:t>
            </a:r>
            <a:br>
              <a:rPr lang="nl-BE" sz="1600" dirty="0"/>
            </a:br>
            <a:endParaRPr lang="nl-BE" sz="1600" b="0" i="0" dirty="0">
              <a:effectLst/>
              <a:highlight>
                <a:srgbClr val="FFFFFF"/>
              </a:highlight>
              <a:latin typeface="Aptos" panose="020B0004020202020204" pitchFamily="34" charset="0"/>
            </a:endParaRPr>
          </a:p>
          <a:p>
            <a:pPr lvl="1"/>
            <a:endParaRPr lang="nl-BE" dirty="0"/>
          </a:p>
        </p:txBody>
      </p:sp>
      <p:pic>
        <p:nvPicPr>
          <p:cNvPr id="3" name="Afbeelding 2" descr="Afbeelding met toren, gebouw, hemel, pyloon&#10;&#10;Automatisch gegenereerde beschrijving">
            <a:extLst>
              <a:ext uri="{FF2B5EF4-FFF2-40B4-BE49-F238E27FC236}">
                <a16:creationId xmlns:a16="http://schemas.microsoft.com/office/drawing/2014/main" id="{7827FE88-F4ED-0514-5A3F-A3F115CEC1D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24482" y="0"/>
            <a:ext cx="4426196" cy="6858000"/>
          </a:xfrm>
          <a:prstGeom prst="rect">
            <a:avLst/>
          </a:prstGeom>
        </p:spPr>
      </p:pic>
    </p:spTree>
    <p:extLst>
      <p:ext uri="{BB962C8B-B14F-4D97-AF65-F5344CB8AC3E}">
        <p14:creationId xmlns:p14="http://schemas.microsoft.com/office/powerpoint/2010/main" val="691594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54321"/>
          </a:xfrm>
        </p:spPr>
        <p:txBody>
          <a:bodyPr/>
          <a:lstStyle/>
          <a:p>
            <a:r>
              <a:rPr lang="nl-NL" dirty="0">
                <a:solidFill>
                  <a:schemeClr val="bg1"/>
                </a:solidFill>
              </a:rPr>
              <a:t>Appendix PLAD dataset</a:t>
            </a:r>
            <a:endParaRPr lang="nl-BE" dirty="0">
              <a:solidFill>
                <a:schemeClr val="bg1"/>
              </a:solidFill>
            </a:endParaRPr>
          </a:p>
        </p:txBody>
      </p:sp>
      <p:sp>
        <p:nvSpPr>
          <p:cNvPr id="4" name="Tijdelijke aanduiding voor inhoud 2">
            <a:extLst>
              <a:ext uri="{FF2B5EF4-FFF2-40B4-BE49-F238E27FC236}">
                <a16:creationId xmlns:a16="http://schemas.microsoft.com/office/drawing/2014/main" id="{412EB888-04ED-F6AD-6120-836C73F452D6}"/>
              </a:ext>
            </a:extLst>
          </p:cNvPr>
          <p:cNvSpPr txBox="1">
            <a:spLocks/>
          </p:cNvSpPr>
          <p:nvPr/>
        </p:nvSpPr>
        <p:spPr>
          <a:xfrm>
            <a:off x="340645" y="1616763"/>
            <a:ext cx="7353550" cy="4225269"/>
          </a:xfrm>
          <a:prstGeom prst="rect">
            <a:avLst/>
          </a:prstGeo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0D0D0D"/>
              </a:solidFill>
              <a:latin typeface="Söhne"/>
            </a:endParaRPr>
          </a:p>
          <a:p>
            <a:pPr marL="0" lvl="1" indent="0">
              <a:buNone/>
            </a:pPr>
            <a:endParaRPr lang="en-US" dirty="0"/>
          </a:p>
          <a:p>
            <a:pPr lvl="1"/>
            <a:endParaRPr lang="nl-BE" dirty="0"/>
          </a:p>
        </p:txBody>
      </p:sp>
      <p:pic>
        <p:nvPicPr>
          <p:cNvPr id="7" name="Afbeelding 6" descr="Afbeelding met toren, gebouw, pyloon, hemel&#10;&#10;Automatisch gegenereerde beschrijving">
            <a:extLst>
              <a:ext uri="{FF2B5EF4-FFF2-40B4-BE49-F238E27FC236}">
                <a16:creationId xmlns:a16="http://schemas.microsoft.com/office/drawing/2014/main" id="{2CEF4E0F-7E05-3C2F-4BC9-5D97751CE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8120" y="-446336"/>
            <a:ext cx="4373880" cy="8864398"/>
          </a:xfrm>
          <a:prstGeom prst="rect">
            <a:avLst/>
          </a:prstGeom>
        </p:spPr>
      </p:pic>
      <p:sp>
        <p:nvSpPr>
          <p:cNvPr id="8" name="Tekstvak 7">
            <a:extLst>
              <a:ext uri="{FF2B5EF4-FFF2-40B4-BE49-F238E27FC236}">
                <a16:creationId xmlns:a16="http://schemas.microsoft.com/office/drawing/2014/main" id="{8D99A756-F262-41FE-A6A0-AC70E85CB6B6}"/>
              </a:ext>
            </a:extLst>
          </p:cNvPr>
          <p:cNvSpPr txBox="1"/>
          <p:nvPr/>
        </p:nvSpPr>
        <p:spPr>
          <a:xfrm>
            <a:off x="511887" y="1775016"/>
            <a:ext cx="7122149" cy="3508653"/>
          </a:xfrm>
          <a:prstGeom prst="rect">
            <a:avLst/>
          </a:prstGeom>
          <a:noFill/>
        </p:spPr>
        <p:txBody>
          <a:bodyPr wrap="square">
            <a:spAutoFit/>
          </a:bodyPr>
          <a:lstStyle/>
          <a:p>
            <a:pPr marL="0" marR="0" indent="0" algn="l" rtl="0" fontAlgn="base">
              <a:spcBef>
                <a:spcPts val="0"/>
              </a:spcBef>
              <a:spcAft>
                <a:spcPts val="0"/>
              </a:spcAft>
            </a:pPr>
            <a:r>
              <a:rPr lang="nl-BE" sz="1600" b="0" i="0" dirty="0">
                <a:solidFill>
                  <a:srgbClr val="000000"/>
                </a:solidFill>
                <a:effectLst/>
                <a:highlight>
                  <a:srgbClr val="FFFFFF"/>
                </a:highlight>
                <a:latin typeface="Aptos" panose="020B0004020202020204" pitchFamily="34" charset="0"/>
              </a:rPr>
              <a:t>@INPROCEEDINGS{vieiraesilva2021stn, </a:t>
            </a:r>
          </a:p>
          <a:p>
            <a:pPr marL="0" marR="0" indent="0" algn="l" rtl="0" fontAlgn="base">
              <a:spcBef>
                <a:spcPts val="0"/>
              </a:spcBef>
              <a:spcAft>
                <a:spcPts val="0"/>
              </a:spcAft>
            </a:pPr>
            <a:r>
              <a:rPr lang="nl-BE" sz="1600" b="0" i="0" dirty="0" err="1">
                <a:solidFill>
                  <a:srgbClr val="000000"/>
                </a:solidFill>
                <a:effectLst/>
                <a:highlight>
                  <a:srgbClr val="FFFFFF"/>
                </a:highlight>
                <a:latin typeface="Aptos" panose="020B0004020202020204" pitchFamily="34" charset="0"/>
              </a:rPr>
              <a:t>author</a:t>
            </a:r>
            <a:r>
              <a:rPr lang="nl-BE" sz="1600" b="0" i="0" dirty="0">
                <a:solidFill>
                  <a:srgbClr val="000000"/>
                </a:solidFill>
                <a:effectLst/>
                <a:highlight>
                  <a:srgbClr val="FFFFFF"/>
                </a:highlight>
                <a:latin typeface="Aptos" panose="020B0004020202020204" pitchFamily="34" charset="0"/>
              </a:rPr>
              <a:t>={{</a:t>
            </a:r>
            <a:r>
              <a:rPr lang="nl-BE" sz="1600" b="0" i="0" dirty="0" err="1">
                <a:solidFill>
                  <a:srgbClr val="000000"/>
                </a:solidFill>
                <a:effectLst/>
                <a:highlight>
                  <a:srgbClr val="FFFFFF"/>
                </a:highlight>
                <a:latin typeface="Aptos" panose="020B0004020202020204" pitchFamily="34" charset="0"/>
              </a:rPr>
              <a:t>Vieira</a:t>
            </a:r>
            <a:r>
              <a:rPr lang="nl-BE" sz="1600" b="0" i="0" dirty="0">
                <a:solidFill>
                  <a:srgbClr val="000000"/>
                </a:solidFill>
                <a:effectLst/>
                <a:highlight>
                  <a:srgbClr val="FFFFFF"/>
                </a:highlight>
                <a:latin typeface="Aptos" panose="020B0004020202020204" pitchFamily="34" charset="0"/>
              </a:rPr>
              <a:t>-e-Silva}, André Luiz </a:t>
            </a:r>
            <a:r>
              <a:rPr lang="nl-BE" sz="1600" b="0" i="0" dirty="0" err="1">
                <a:solidFill>
                  <a:srgbClr val="000000"/>
                </a:solidFill>
                <a:effectLst/>
                <a:highlight>
                  <a:srgbClr val="FFFFFF"/>
                </a:highlight>
                <a:latin typeface="Aptos" panose="020B0004020202020204" pitchFamily="34" charset="0"/>
              </a:rPr>
              <a:t>Buarque</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and</a:t>
            </a:r>
            <a:r>
              <a:rPr lang="nl-BE" sz="1600" b="0" i="0" dirty="0">
                <a:solidFill>
                  <a:srgbClr val="000000"/>
                </a:solidFill>
                <a:effectLst/>
                <a:highlight>
                  <a:srgbClr val="FFFFFF"/>
                </a:highlight>
                <a:latin typeface="Aptos" panose="020B0004020202020204" pitchFamily="34" charset="0"/>
              </a:rPr>
              <a:t> de Castro Felix, </a:t>
            </a:r>
            <a:r>
              <a:rPr lang="nl-BE" sz="1600" b="0" i="0" dirty="0" err="1">
                <a:solidFill>
                  <a:srgbClr val="000000"/>
                </a:solidFill>
                <a:effectLst/>
                <a:highlight>
                  <a:srgbClr val="FFFFFF"/>
                </a:highlight>
                <a:latin typeface="Aptos" panose="020B0004020202020204" pitchFamily="34" charset="0"/>
              </a:rPr>
              <a:t>Heitor</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and</a:t>
            </a:r>
            <a:r>
              <a:rPr lang="nl-BE" sz="1600" b="0" i="0" dirty="0">
                <a:solidFill>
                  <a:srgbClr val="000000"/>
                </a:solidFill>
                <a:effectLst/>
                <a:highlight>
                  <a:srgbClr val="FFFFFF"/>
                </a:highlight>
                <a:latin typeface="Aptos" panose="020B0004020202020204" pitchFamily="34" charset="0"/>
              </a:rPr>
              <a:t> de </a:t>
            </a:r>
            <a:r>
              <a:rPr lang="nl-BE" sz="1600" b="0" i="0" dirty="0" err="1">
                <a:solidFill>
                  <a:srgbClr val="000000"/>
                </a:solidFill>
                <a:effectLst/>
                <a:highlight>
                  <a:srgbClr val="FFFFFF"/>
                </a:highlight>
                <a:latin typeface="Aptos" panose="020B0004020202020204" pitchFamily="34" charset="0"/>
              </a:rPr>
              <a:t>Menezes</a:t>
            </a:r>
            <a:r>
              <a:rPr lang="nl-BE" sz="1600" b="0" i="0" dirty="0">
                <a:solidFill>
                  <a:srgbClr val="000000"/>
                </a:solidFill>
                <a:effectLst/>
                <a:highlight>
                  <a:srgbClr val="FFFFFF"/>
                </a:highlight>
                <a:latin typeface="Aptos" panose="020B0004020202020204" pitchFamily="34" charset="0"/>
              </a:rPr>
              <a:t> Chaves, </a:t>
            </a:r>
            <a:r>
              <a:rPr lang="nl-BE" sz="1600" b="0" i="0" dirty="0" err="1">
                <a:solidFill>
                  <a:srgbClr val="000000"/>
                </a:solidFill>
                <a:effectLst/>
                <a:highlight>
                  <a:srgbClr val="FFFFFF"/>
                </a:highlight>
                <a:latin typeface="Aptos" panose="020B0004020202020204" pitchFamily="34" charset="0"/>
              </a:rPr>
              <a:t>Thiago</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and</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Simões</a:t>
            </a:r>
            <a:r>
              <a:rPr lang="nl-BE" sz="1600" b="0" i="0" dirty="0">
                <a:solidFill>
                  <a:srgbClr val="000000"/>
                </a:solidFill>
                <a:effectLst/>
                <a:highlight>
                  <a:srgbClr val="FFFFFF"/>
                </a:highlight>
                <a:latin typeface="Aptos" panose="020B0004020202020204" pitchFamily="34" charset="0"/>
              </a:rPr>
              <a:t>, Francisco Paulo </a:t>
            </a:r>
            <a:r>
              <a:rPr lang="nl-BE" sz="1600" b="0" i="0" dirty="0" err="1">
                <a:solidFill>
                  <a:srgbClr val="000000"/>
                </a:solidFill>
                <a:effectLst/>
                <a:highlight>
                  <a:srgbClr val="FFFFFF"/>
                </a:highlight>
                <a:latin typeface="Aptos" panose="020B0004020202020204" pitchFamily="34" charset="0"/>
              </a:rPr>
              <a:t>Magalhães</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and</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Teichrieb</a:t>
            </a:r>
            <a:r>
              <a:rPr lang="nl-BE" sz="1600" b="0" i="0" dirty="0">
                <a:solidFill>
                  <a:srgbClr val="000000"/>
                </a:solidFill>
                <a:effectLst/>
                <a:highlight>
                  <a:srgbClr val="FFFFFF"/>
                </a:highlight>
                <a:latin typeface="Aptos" panose="020B0004020202020204" pitchFamily="34" charset="0"/>
              </a:rPr>
              <a:t>, Veronica </a:t>
            </a:r>
            <a:r>
              <a:rPr lang="nl-BE" sz="1600" b="0" i="0" dirty="0" err="1">
                <a:solidFill>
                  <a:srgbClr val="000000"/>
                </a:solidFill>
                <a:effectLst/>
                <a:highlight>
                  <a:srgbClr val="FFFFFF"/>
                </a:highlight>
                <a:latin typeface="Aptos" panose="020B0004020202020204" pitchFamily="34" charset="0"/>
              </a:rPr>
              <a:t>and</a:t>
            </a:r>
            <a:r>
              <a:rPr lang="nl-BE" sz="1600" b="0" i="0" dirty="0">
                <a:solidFill>
                  <a:srgbClr val="000000"/>
                </a:solidFill>
                <a:effectLst/>
                <a:highlight>
                  <a:srgbClr val="FFFFFF"/>
                </a:highlight>
                <a:latin typeface="Aptos" panose="020B0004020202020204" pitchFamily="34" charset="0"/>
              </a:rPr>
              <a:t> dos Santos, Michel </a:t>
            </a:r>
            <a:r>
              <a:rPr lang="nl-BE" sz="1600" b="0" i="0" dirty="0" err="1">
                <a:solidFill>
                  <a:srgbClr val="000000"/>
                </a:solidFill>
                <a:effectLst/>
                <a:highlight>
                  <a:srgbClr val="FFFFFF"/>
                </a:highlight>
                <a:latin typeface="Aptos" panose="020B0004020202020204" pitchFamily="34" charset="0"/>
              </a:rPr>
              <a:t>Mozinho</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and</a:t>
            </a:r>
            <a:r>
              <a:rPr lang="nl-BE" sz="1600" b="0" i="0" dirty="0">
                <a:solidFill>
                  <a:srgbClr val="000000"/>
                </a:solidFill>
                <a:effectLst/>
                <a:highlight>
                  <a:srgbClr val="FFFFFF"/>
                </a:highlight>
                <a:latin typeface="Aptos" panose="020B0004020202020204" pitchFamily="34" charset="0"/>
              </a:rPr>
              <a:t> da Cunha Santiago, </a:t>
            </a:r>
            <a:r>
              <a:rPr lang="nl-BE" sz="1600" b="0" i="0" dirty="0" err="1">
                <a:solidFill>
                  <a:srgbClr val="000000"/>
                </a:solidFill>
                <a:effectLst/>
                <a:highlight>
                  <a:srgbClr val="FFFFFF"/>
                </a:highlight>
                <a:latin typeface="Aptos" panose="020B0004020202020204" pitchFamily="34" charset="0"/>
              </a:rPr>
              <a:t>Hemir</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and</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Sgotti</a:t>
            </a:r>
            <a:r>
              <a:rPr lang="nl-BE" sz="1600" b="0" i="0" dirty="0">
                <a:solidFill>
                  <a:srgbClr val="000000"/>
                </a:solidFill>
                <a:effectLst/>
                <a:highlight>
                  <a:srgbClr val="FFFFFF"/>
                </a:highlight>
                <a:latin typeface="Aptos" panose="020B0004020202020204" pitchFamily="34" charset="0"/>
              </a:rPr>
              <a:t>, Virginia </a:t>
            </a:r>
            <a:r>
              <a:rPr lang="nl-BE" sz="1600" b="0" i="0" dirty="0" err="1">
                <a:solidFill>
                  <a:srgbClr val="000000"/>
                </a:solidFill>
                <a:effectLst/>
                <a:highlight>
                  <a:srgbClr val="FFFFFF"/>
                </a:highlight>
                <a:latin typeface="Aptos" panose="020B0004020202020204" pitchFamily="34" charset="0"/>
              </a:rPr>
              <a:t>Adélia</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Cordeiro</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and</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Neto</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Henrique</a:t>
            </a:r>
            <a:r>
              <a:rPr lang="nl-BE" sz="1600" b="0" i="0" dirty="0">
                <a:solidFill>
                  <a:srgbClr val="000000"/>
                </a:solidFill>
                <a:effectLst/>
                <a:highlight>
                  <a:srgbClr val="FFFFFF"/>
                </a:highlight>
                <a:latin typeface="Aptos" panose="020B0004020202020204" pitchFamily="34" charset="0"/>
              </a:rPr>
              <a:t> Baptista </a:t>
            </a:r>
            <a:r>
              <a:rPr lang="nl-BE" sz="1600" b="0" i="0" dirty="0" err="1">
                <a:solidFill>
                  <a:srgbClr val="000000"/>
                </a:solidFill>
                <a:effectLst/>
                <a:highlight>
                  <a:srgbClr val="FFFFFF"/>
                </a:highlight>
                <a:latin typeface="Aptos" panose="020B0004020202020204" pitchFamily="34" charset="0"/>
              </a:rPr>
              <a:t>Duffles</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Teixeira</a:t>
            </a:r>
            <a:r>
              <a:rPr lang="nl-BE" sz="1600" b="0" i="0" dirty="0">
                <a:solidFill>
                  <a:srgbClr val="000000"/>
                </a:solidFill>
                <a:effectLst/>
                <a:highlight>
                  <a:srgbClr val="FFFFFF"/>
                </a:highlight>
                <a:latin typeface="Aptos" panose="020B0004020202020204" pitchFamily="34" charset="0"/>
              </a:rPr>
              <a:t> Lott}, </a:t>
            </a:r>
          </a:p>
          <a:p>
            <a:pPr marL="0" marR="0" indent="0" algn="l" rtl="0" fontAlgn="base">
              <a:spcBef>
                <a:spcPts val="0"/>
              </a:spcBef>
              <a:spcAft>
                <a:spcPts val="0"/>
              </a:spcAft>
            </a:pPr>
            <a:r>
              <a:rPr lang="nl-BE" sz="1600" b="0" i="0" dirty="0" err="1">
                <a:solidFill>
                  <a:srgbClr val="000000"/>
                </a:solidFill>
                <a:effectLst/>
                <a:highlight>
                  <a:srgbClr val="FFFFFF"/>
                </a:highlight>
                <a:latin typeface="Aptos" panose="020B0004020202020204" pitchFamily="34" charset="0"/>
              </a:rPr>
              <a:t>booktitle</a:t>
            </a:r>
            <a:r>
              <a:rPr lang="nl-BE" sz="1600" b="0" i="0" dirty="0">
                <a:solidFill>
                  <a:srgbClr val="000000"/>
                </a:solidFill>
                <a:effectLst/>
                <a:highlight>
                  <a:srgbClr val="FFFFFF"/>
                </a:highlight>
                <a:latin typeface="Aptos" panose="020B0004020202020204" pitchFamily="34" charset="0"/>
              </a:rPr>
              <a:t>={2021 34th SIBGRAPI Conference on Graphics, </a:t>
            </a:r>
            <a:r>
              <a:rPr lang="nl-BE" sz="1600" b="0" i="0" dirty="0" err="1">
                <a:solidFill>
                  <a:srgbClr val="000000"/>
                </a:solidFill>
                <a:effectLst/>
                <a:highlight>
                  <a:srgbClr val="FFFFFF"/>
                </a:highlight>
                <a:latin typeface="Aptos" panose="020B0004020202020204" pitchFamily="34" charset="0"/>
              </a:rPr>
              <a:t>Patterns</a:t>
            </a:r>
            <a:r>
              <a:rPr lang="nl-BE" sz="1600" b="0" i="0" dirty="0">
                <a:solidFill>
                  <a:srgbClr val="000000"/>
                </a:solidFill>
                <a:effectLst/>
                <a:highlight>
                  <a:srgbClr val="FFFFFF"/>
                </a:highlight>
                <a:latin typeface="Aptos" panose="020B0004020202020204" pitchFamily="34" charset="0"/>
              </a:rPr>
              <a:t> </a:t>
            </a:r>
            <a:r>
              <a:rPr lang="nl-BE" sz="1600" b="0" i="0" dirty="0" err="1">
                <a:solidFill>
                  <a:srgbClr val="000000"/>
                </a:solidFill>
                <a:effectLst/>
                <a:highlight>
                  <a:srgbClr val="FFFFFF"/>
                </a:highlight>
                <a:latin typeface="Aptos" panose="020B0004020202020204" pitchFamily="34" charset="0"/>
              </a:rPr>
              <a:t>and</a:t>
            </a:r>
            <a:r>
              <a:rPr lang="nl-BE" sz="1600" b="0" i="0" dirty="0">
                <a:solidFill>
                  <a:srgbClr val="000000"/>
                </a:solidFill>
                <a:effectLst/>
                <a:highlight>
                  <a:srgbClr val="FFFFFF"/>
                </a:highlight>
                <a:latin typeface="Aptos" panose="020B0004020202020204" pitchFamily="34" charset="0"/>
              </a:rPr>
              <a:t> Images (SIBGRAPI)},  </a:t>
            </a:r>
          </a:p>
          <a:p>
            <a:pPr marL="0" marR="0" indent="0" algn="l" rtl="0" fontAlgn="base">
              <a:spcBef>
                <a:spcPts val="0"/>
              </a:spcBef>
              <a:spcAft>
                <a:spcPts val="0"/>
              </a:spcAft>
            </a:pPr>
            <a:r>
              <a:rPr lang="nl-BE" sz="1600" b="0" i="0" dirty="0" err="1">
                <a:solidFill>
                  <a:srgbClr val="000000"/>
                </a:solidFill>
                <a:effectLst/>
                <a:highlight>
                  <a:srgbClr val="FFFFFF"/>
                </a:highlight>
                <a:latin typeface="Aptos" panose="020B0004020202020204" pitchFamily="34" charset="0"/>
              </a:rPr>
              <a:t>title</a:t>
            </a:r>
            <a:r>
              <a:rPr lang="nl-BE" sz="1600" b="0" i="0" dirty="0">
                <a:solidFill>
                  <a:srgbClr val="000000"/>
                </a:solidFill>
                <a:effectLst/>
                <a:highlight>
                  <a:srgbClr val="FFFFFF"/>
                </a:highlight>
                <a:latin typeface="Aptos" panose="020B0004020202020204" pitchFamily="34" charset="0"/>
              </a:rPr>
              <a:t>={STN PLAD: A Dataset </a:t>
            </a:r>
            <a:r>
              <a:rPr lang="nl-BE" sz="1600" b="0" i="0" dirty="0" err="1">
                <a:solidFill>
                  <a:srgbClr val="000000"/>
                </a:solidFill>
                <a:effectLst/>
                <a:highlight>
                  <a:srgbClr val="FFFFFF"/>
                </a:highlight>
                <a:latin typeface="Aptos" panose="020B0004020202020204" pitchFamily="34" charset="0"/>
              </a:rPr>
              <a:t>for</a:t>
            </a:r>
            <a:r>
              <a:rPr lang="nl-BE" sz="1600" b="0" i="0" dirty="0">
                <a:solidFill>
                  <a:srgbClr val="000000"/>
                </a:solidFill>
                <a:effectLst/>
                <a:highlight>
                  <a:srgbClr val="FFFFFF"/>
                </a:highlight>
                <a:latin typeface="Aptos" panose="020B0004020202020204" pitchFamily="34" charset="0"/>
              </a:rPr>
              <a:t> Multi-</a:t>
            </a:r>
            <a:r>
              <a:rPr lang="nl-BE" sz="1600" b="0" i="0" dirty="0" err="1">
                <a:solidFill>
                  <a:srgbClr val="000000"/>
                </a:solidFill>
                <a:effectLst/>
                <a:highlight>
                  <a:srgbClr val="FFFFFF"/>
                </a:highlight>
                <a:latin typeface="Aptos" panose="020B0004020202020204" pitchFamily="34" charset="0"/>
              </a:rPr>
              <a:t>Size</a:t>
            </a:r>
            <a:r>
              <a:rPr lang="nl-BE" sz="1600" b="0" i="0" dirty="0">
                <a:solidFill>
                  <a:srgbClr val="000000"/>
                </a:solidFill>
                <a:effectLst/>
                <a:highlight>
                  <a:srgbClr val="FFFFFF"/>
                </a:highlight>
                <a:latin typeface="Aptos" panose="020B0004020202020204" pitchFamily="34" charset="0"/>
              </a:rPr>
              <a:t> Power Line Assets </a:t>
            </a:r>
            <a:r>
              <a:rPr lang="nl-BE" sz="1600" b="0" i="0" dirty="0" err="1">
                <a:solidFill>
                  <a:srgbClr val="000000"/>
                </a:solidFill>
                <a:effectLst/>
                <a:highlight>
                  <a:srgbClr val="FFFFFF"/>
                </a:highlight>
                <a:latin typeface="Aptos" panose="020B0004020202020204" pitchFamily="34" charset="0"/>
              </a:rPr>
              <a:t>Detection</a:t>
            </a:r>
            <a:r>
              <a:rPr lang="nl-BE" sz="1600" b="0" i="0" dirty="0">
                <a:solidFill>
                  <a:srgbClr val="000000"/>
                </a:solidFill>
                <a:effectLst/>
                <a:highlight>
                  <a:srgbClr val="FFFFFF"/>
                </a:highlight>
                <a:latin typeface="Aptos" panose="020B0004020202020204" pitchFamily="34" charset="0"/>
              </a:rPr>
              <a:t> in High-</a:t>
            </a:r>
            <a:r>
              <a:rPr lang="nl-BE" sz="1600" b="0" i="0" dirty="0" err="1">
                <a:solidFill>
                  <a:srgbClr val="000000"/>
                </a:solidFill>
                <a:effectLst/>
                <a:highlight>
                  <a:srgbClr val="FFFFFF"/>
                </a:highlight>
                <a:latin typeface="Aptos" panose="020B0004020202020204" pitchFamily="34" charset="0"/>
              </a:rPr>
              <a:t>Resolution</a:t>
            </a:r>
            <a:r>
              <a:rPr lang="nl-BE" sz="1600" b="0" i="0" dirty="0">
                <a:solidFill>
                  <a:srgbClr val="000000"/>
                </a:solidFill>
                <a:effectLst/>
                <a:highlight>
                  <a:srgbClr val="FFFFFF"/>
                </a:highlight>
                <a:latin typeface="Aptos" panose="020B0004020202020204" pitchFamily="34" charset="0"/>
              </a:rPr>
              <a:t> UAV Images},  </a:t>
            </a:r>
          </a:p>
          <a:p>
            <a:pPr marL="0" marR="0" indent="0" algn="l" rtl="0" fontAlgn="base">
              <a:spcBef>
                <a:spcPts val="0"/>
              </a:spcBef>
              <a:spcAft>
                <a:spcPts val="0"/>
              </a:spcAft>
            </a:pPr>
            <a:r>
              <a:rPr lang="nl-BE" sz="1600" b="0" i="0" dirty="0" err="1">
                <a:solidFill>
                  <a:srgbClr val="000000"/>
                </a:solidFill>
                <a:effectLst/>
                <a:highlight>
                  <a:srgbClr val="FFFFFF"/>
                </a:highlight>
                <a:latin typeface="Aptos" panose="020B0004020202020204" pitchFamily="34" charset="0"/>
              </a:rPr>
              <a:t>year</a:t>
            </a:r>
            <a:r>
              <a:rPr lang="nl-BE" sz="1600" b="0" i="0" dirty="0">
                <a:solidFill>
                  <a:srgbClr val="000000"/>
                </a:solidFill>
                <a:effectLst/>
                <a:highlight>
                  <a:srgbClr val="FFFFFF"/>
                </a:highlight>
                <a:latin typeface="Aptos" panose="020B0004020202020204" pitchFamily="34" charset="0"/>
              </a:rPr>
              <a:t>={2021},  </a:t>
            </a:r>
          </a:p>
          <a:p>
            <a:pPr marL="0" marR="0" indent="0" algn="l" rtl="0" fontAlgn="base">
              <a:spcBef>
                <a:spcPts val="0"/>
              </a:spcBef>
              <a:spcAft>
                <a:spcPts val="0"/>
              </a:spcAft>
            </a:pPr>
            <a:r>
              <a:rPr lang="nl-BE" sz="1600" b="0" i="0" dirty="0">
                <a:solidFill>
                  <a:srgbClr val="000000"/>
                </a:solidFill>
                <a:effectLst/>
                <a:highlight>
                  <a:srgbClr val="FFFFFF"/>
                </a:highlight>
                <a:latin typeface="Aptos" panose="020B0004020202020204" pitchFamily="34" charset="0"/>
              </a:rPr>
              <a:t>pages={215-222}, </a:t>
            </a:r>
          </a:p>
          <a:p>
            <a:pPr marL="0" marR="0" indent="0" algn="l" rtl="0" fontAlgn="base">
              <a:spcBef>
                <a:spcPts val="0"/>
              </a:spcBef>
              <a:spcAft>
                <a:spcPts val="0"/>
              </a:spcAft>
            </a:pPr>
            <a:r>
              <a:rPr lang="nl-BE" sz="1600" b="0" i="0" dirty="0" err="1">
                <a:solidFill>
                  <a:srgbClr val="000000"/>
                </a:solidFill>
                <a:effectLst/>
                <a:highlight>
                  <a:srgbClr val="FFFFFF"/>
                </a:highlight>
                <a:latin typeface="Aptos" panose="020B0004020202020204" pitchFamily="34" charset="0"/>
              </a:rPr>
              <a:t>doi</a:t>
            </a:r>
            <a:r>
              <a:rPr lang="nl-BE" sz="1600" b="0" i="0" dirty="0">
                <a:solidFill>
                  <a:srgbClr val="000000"/>
                </a:solidFill>
                <a:effectLst/>
                <a:highlight>
                  <a:srgbClr val="FFFFFF"/>
                </a:highlight>
                <a:latin typeface="Aptos" panose="020B0004020202020204" pitchFamily="34" charset="0"/>
              </a:rPr>
              <a:t>={10.1109/SIBGRAPI54419.2021.00037}</a:t>
            </a:r>
          </a:p>
          <a:p>
            <a:pPr algn="l"/>
            <a:endParaRPr lang="en-US" sz="1400" dirty="0">
              <a:solidFill>
                <a:srgbClr val="0D0D0D"/>
              </a:solidFill>
              <a:latin typeface="Söhne"/>
            </a:endParaRPr>
          </a:p>
        </p:txBody>
      </p:sp>
    </p:spTree>
    <p:extLst>
      <p:ext uri="{BB962C8B-B14F-4D97-AF65-F5344CB8AC3E}">
        <p14:creationId xmlns:p14="http://schemas.microsoft.com/office/powerpoint/2010/main" val="629391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54321"/>
          </a:xfrm>
        </p:spPr>
        <p:txBody>
          <a:bodyPr/>
          <a:lstStyle/>
          <a:p>
            <a:r>
              <a:rPr lang="nl-BE" sz="2800" dirty="0">
                <a:solidFill>
                  <a:schemeClr val="bg1"/>
                </a:solidFill>
              </a:rPr>
              <a:t>Business </a:t>
            </a:r>
            <a:r>
              <a:rPr lang="nl-BE" sz="2800" dirty="0" err="1">
                <a:solidFill>
                  <a:schemeClr val="bg1"/>
                </a:solidFill>
              </a:rPr>
              <a:t>understanding</a:t>
            </a:r>
            <a:endParaRPr lang="nl-BE" dirty="0">
              <a:solidFill>
                <a:schemeClr val="bg1"/>
              </a:solidFill>
            </a:endParaRPr>
          </a:p>
        </p:txBody>
      </p:sp>
      <p:sp>
        <p:nvSpPr>
          <p:cNvPr id="7" name="TextBox 6">
            <a:extLst>
              <a:ext uri="{FF2B5EF4-FFF2-40B4-BE49-F238E27FC236}">
                <a16:creationId xmlns:a16="http://schemas.microsoft.com/office/drawing/2014/main" id="{4BF3A40C-529D-0E07-E77B-C62F06635B5F}"/>
              </a:ext>
            </a:extLst>
          </p:cNvPr>
          <p:cNvSpPr txBox="1"/>
          <p:nvPr/>
        </p:nvSpPr>
        <p:spPr>
          <a:xfrm>
            <a:off x="423562" y="1790123"/>
            <a:ext cx="6999921" cy="3785652"/>
          </a:xfrm>
          <a:prstGeom prst="rect">
            <a:avLst/>
          </a:prstGeom>
          <a:noFill/>
        </p:spPr>
        <p:txBody>
          <a:bodyPr wrap="square">
            <a:spAutoFit/>
          </a:bodyPr>
          <a:lstStyle/>
          <a:p>
            <a:pPr algn="l"/>
            <a:r>
              <a:rPr lang="en-US" sz="1600" b="1" i="0" dirty="0">
                <a:solidFill>
                  <a:srgbClr val="0D0D0D"/>
                </a:solidFill>
                <a:effectLst/>
                <a:highlight>
                  <a:srgbClr val="FFFFFF"/>
                </a:highlight>
                <a:latin typeface="Söhne"/>
              </a:rPr>
              <a:t>Objective:</a:t>
            </a:r>
          </a:p>
          <a:p>
            <a:pPr marL="285750" indent="-285750" algn="l">
              <a:buFont typeface="Arial" panose="020B0604020202020204" pitchFamily="34" charset="0"/>
              <a:buChar char="•"/>
            </a:pPr>
            <a:r>
              <a:rPr lang="en-US" sz="1600" b="0" i="0" dirty="0">
                <a:solidFill>
                  <a:srgbClr val="0D0D0D"/>
                </a:solidFill>
                <a:effectLst/>
                <a:highlight>
                  <a:srgbClr val="FFFFFF"/>
                </a:highlight>
                <a:latin typeface="Söhne"/>
              </a:rPr>
              <a:t>Develop a computer vision model to detect rust or corrosion on drone-captured images of towers.</a:t>
            </a:r>
            <a:br>
              <a:rPr lang="en-US" sz="1600" b="0" i="0" dirty="0">
                <a:solidFill>
                  <a:srgbClr val="0D0D0D"/>
                </a:solidFill>
                <a:effectLst/>
                <a:highlight>
                  <a:srgbClr val="FFFFFF"/>
                </a:highlight>
                <a:latin typeface="Söhne"/>
              </a:rPr>
            </a:br>
            <a:endParaRPr lang="en-US" sz="1600" b="0" i="0" dirty="0">
              <a:solidFill>
                <a:srgbClr val="0D0D0D"/>
              </a:solidFill>
              <a:effectLst/>
              <a:highlight>
                <a:srgbClr val="FFFFFF"/>
              </a:highlight>
              <a:latin typeface="Söhne"/>
            </a:endParaRPr>
          </a:p>
          <a:p>
            <a:pPr algn="l"/>
            <a:r>
              <a:rPr lang="en-US" sz="1600" b="1" i="0" dirty="0">
                <a:solidFill>
                  <a:srgbClr val="0D0D0D"/>
                </a:solidFill>
                <a:effectLst/>
                <a:highlight>
                  <a:srgbClr val="FFFFFF"/>
                </a:highlight>
                <a:latin typeface="Söhne"/>
              </a:rPr>
              <a:t>Goals:</a:t>
            </a:r>
          </a:p>
          <a:p>
            <a:pPr marL="285750" indent="-285750" algn="l">
              <a:buFont typeface="Arial" panose="020B0604020202020204" pitchFamily="34" charset="0"/>
              <a:buChar char="•"/>
            </a:pPr>
            <a:r>
              <a:rPr lang="en-US" sz="1600" b="0" i="0" dirty="0">
                <a:solidFill>
                  <a:srgbClr val="0D0D0D"/>
                </a:solidFill>
                <a:effectLst/>
                <a:highlight>
                  <a:srgbClr val="FFFFFF"/>
                </a:highlight>
                <a:latin typeface="Söhne"/>
              </a:rPr>
              <a:t>Automate the detection of corrosion to improve maintenance efficiency.</a:t>
            </a:r>
          </a:p>
          <a:p>
            <a:pPr marL="285750" indent="-285750" algn="l">
              <a:buFont typeface="Arial" panose="020B0604020202020204" pitchFamily="34" charset="0"/>
              <a:buChar char="•"/>
            </a:pPr>
            <a:r>
              <a:rPr lang="en-US" sz="1600" b="0" i="0" dirty="0">
                <a:solidFill>
                  <a:srgbClr val="0D0D0D"/>
                </a:solidFill>
                <a:effectLst/>
                <a:highlight>
                  <a:srgbClr val="FFFFFF"/>
                </a:highlight>
                <a:latin typeface="Söhne"/>
              </a:rPr>
              <a:t>Provide health index for each tower based on the severity of detected rust.</a:t>
            </a:r>
          </a:p>
          <a:p>
            <a:pPr marL="285750" indent="-285750" algn="l">
              <a:buFont typeface="Arial" panose="020B0604020202020204" pitchFamily="34" charset="0"/>
              <a:buChar char="•"/>
            </a:pPr>
            <a:r>
              <a:rPr lang="en-US" sz="1600" b="0" i="0" dirty="0">
                <a:solidFill>
                  <a:srgbClr val="0D0D0D"/>
                </a:solidFill>
                <a:effectLst/>
                <a:highlight>
                  <a:srgbClr val="FFFFFF"/>
                </a:highlight>
                <a:latin typeface="Söhne"/>
              </a:rPr>
              <a:t>Enable data-driven decision-making for tower maintenance.</a:t>
            </a:r>
            <a:br>
              <a:rPr lang="en-US" sz="1600" b="0" i="0" dirty="0">
                <a:solidFill>
                  <a:srgbClr val="0D0D0D"/>
                </a:solidFill>
                <a:effectLst/>
                <a:highlight>
                  <a:srgbClr val="FFFFFF"/>
                </a:highlight>
                <a:latin typeface="Söhne"/>
              </a:rPr>
            </a:br>
            <a:endParaRPr lang="en-US" sz="1600" b="0" i="0" dirty="0">
              <a:solidFill>
                <a:srgbClr val="0D0D0D"/>
              </a:solidFill>
              <a:effectLst/>
              <a:highlight>
                <a:srgbClr val="FFFFFF"/>
              </a:highlight>
              <a:latin typeface="Söhne"/>
            </a:endParaRPr>
          </a:p>
          <a:p>
            <a:pPr algn="l"/>
            <a:r>
              <a:rPr lang="en-US" sz="1600" b="1" i="0" dirty="0">
                <a:solidFill>
                  <a:srgbClr val="0D0D0D"/>
                </a:solidFill>
                <a:effectLst/>
                <a:highlight>
                  <a:srgbClr val="FFFFFF"/>
                </a:highlight>
                <a:latin typeface="Söhne"/>
              </a:rPr>
              <a:t>Business Needs:</a:t>
            </a:r>
          </a:p>
          <a:p>
            <a:pPr marL="285750" indent="-285750" algn="l">
              <a:buFont typeface="Arial" panose="020B0604020202020204" pitchFamily="34" charset="0"/>
              <a:buChar char="•"/>
            </a:pPr>
            <a:r>
              <a:rPr lang="en-US" sz="1600" b="0" i="0" dirty="0">
                <a:solidFill>
                  <a:srgbClr val="0D0D0D"/>
                </a:solidFill>
                <a:effectLst/>
                <a:highlight>
                  <a:srgbClr val="FFFFFF"/>
                </a:highlight>
                <a:latin typeface="Söhne"/>
              </a:rPr>
              <a:t>Reduce manual inspection time and labor costs associated with tower maintenance.</a:t>
            </a:r>
          </a:p>
          <a:p>
            <a:pPr marL="285750" indent="-285750" algn="l">
              <a:buFont typeface="Arial" panose="020B0604020202020204" pitchFamily="34" charset="0"/>
              <a:buChar char="•"/>
            </a:pPr>
            <a:r>
              <a:rPr lang="en-US" sz="1600" b="0" i="0" dirty="0">
                <a:solidFill>
                  <a:srgbClr val="0D0D0D"/>
                </a:solidFill>
                <a:effectLst/>
                <a:highlight>
                  <a:srgbClr val="FFFFFF"/>
                </a:highlight>
                <a:latin typeface="Söhne"/>
              </a:rPr>
              <a:t>Enhance the accuracy and reliability of corrosion detection.</a:t>
            </a:r>
          </a:p>
          <a:p>
            <a:pPr marL="285750" indent="-285750" algn="l">
              <a:buFont typeface="Arial" panose="020B0604020202020204" pitchFamily="34" charset="0"/>
              <a:buChar char="•"/>
            </a:pPr>
            <a:r>
              <a:rPr lang="en-US" sz="1600" b="0" i="0" dirty="0">
                <a:solidFill>
                  <a:srgbClr val="0D0D0D"/>
                </a:solidFill>
                <a:effectLst/>
                <a:highlight>
                  <a:srgbClr val="FFFFFF"/>
                </a:highlight>
                <a:latin typeface="Söhne"/>
              </a:rPr>
              <a:t>Minimize maintenance costs by timely identifying towers that need repairs.</a:t>
            </a:r>
          </a:p>
          <a:p>
            <a:pPr marL="285750" indent="-285750" algn="l">
              <a:buFont typeface="Arial" panose="020B0604020202020204" pitchFamily="34" charset="0"/>
              <a:buChar char="•"/>
            </a:pPr>
            <a:r>
              <a:rPr lang="en-US" sz="1600" b="0" i="0" dirty="0">
                <a:solidFill>
                  <a:srgbClr val="0D0D0D"/>
                </a:solidFill>
                <a:effectLst/>
                <a:highlight>
                  <a:srgbClr val="FFFFFF"/>
                </a:highlight>
                <a:latin typeface="Söhne"/>
              </a:rPr>
              <a:t>Improve safety by preventing structural failures due to undetected corrosion.</a:t>
            </a:r>
          </a:p>
        </p:txBody>
      </p:sp>
      <p:pic>
        <p:nvPicPr>
          <p:cNvPr id="4" name="Afbeelding 3" descr="Afbeelding met toren, gebouw, hemel, pyloon&#10;&#10;Automatisch gegenereerde beschrijving">
            <a:extLst>
              <a:ext uri="{FF2B5EF4-FFF2-40B4-BE49-F238E27FC236}">
                <a16:creationId xmlns:a16="http://schemas.microsoft.com/office/drawing/2014/main" id="{EA7E10AA-FE7E-F2F2-22ED-83F1480EA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4482" y="0"/>
            <a:ext cx="4426196" cy="6858000"/>
          </a:xfrm>
          <a:prstGeom prst="rect">
            <a:avLst/>
          </a:prstGeom>
        </p:spPr>
      </p:pic>
      <p:pic>
        <p:nvPicPr>
          <p:cNvPr id="5" name="Afbeelding 4" descr="Afbeelding met tekst, cirkel, kabel, schermopname&#10;&#10;Automatisch gegenereerde beschrijving">
            <a:extLst>
              <a:ext uri="{FF2B5EF4-FFF2-40B4-BE49-F238E27FC236}">
                <a16:creationId xmlns:a16="http://schemas.microsoft.com/office/drawing/2014/main" id="{80C44CD2-1A5F-9A12-3C0D-CC2165255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9943" y="1790123"/>
            <a:ext cx="3506569" cy="3513193"/>
          </a:xfrm>
          <a:prstGeom prst="rect">
            <a:avLst/>
          </a:prstGeom>
        </p:spPr>
      </p:pic>
    </p:spTree>
    <p:extLst>
      <p:ext uri="{BB962C8B-B14F-4D97-AF65-F5344CB8AC3E}">
        <p14:creationId xmlns:p14="http://schemas.microsoft.com/office/powerpoint/2010/main" val="1080239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54321"/>
          </a:xfrm>
        </p:spPr>
        <p:txBody>
          <a:bodyPr/>
          <a:lstStyle/>
          <a:p>
            <a:r>
              <a:rPr lang="nl-NL" dirty="0">
                <a:solidFill>
                  <a:schemeClr val="bg1"/>
                </a:solidFill>
              </a:rPr>
              <a:t>Data Understanding</a:t>
            </a:r>
            <a:endParaRPr lang="nl-BE" dirty="0">
              <a:solidFill>
                <a:schemeClr val="bg1"/>
              </a:solidFill>
            </a:endParaRPr>
          </a:p>
        </p:txBody>
      </p:sp>
      <p:sp>
        <p:nvSpPr>
          <p:cNvPr id="4" name="Tijdelijke aanduiding voor inhoud 2">
            <a:extLst>
              <a:ext uri="{FF2B5EF4-FFF2-40B4-BE49-F238E27FC236}">
                <a16:creationId xmlns:a16="http://schemas.microsoft.com/office/drawing/2014/main" id="{412EB888-04ED-F6AD-6120-836C73F452D6}"/>
              </a:ext>
            </a:extLst>
          </p:cNvPr>
          <p:cNvSpPr txBox="1">
            <a:spLocks/>
          </p:cNvSpPr>
          <p:nvPr/>
        </p:nvSpPr>
        <p:spPr>
          <a:xfrm>
            <a:off x="340645" y="1616763"/>
            <a:ext cx="6012029" cy="4225269"/>
          </a:xfrm>
          <a:prstGeom prst="rect">
            <a:avLst/>
          </a:prstGeo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b="1" i="0" dirty="0">
                <a:solidFill>
                  <a:srgbClr val="0D0D0D"/>
                </a:solidFill>
                <a:effectLst/>
                <a:highlight>
                  <a:srgbClr val="FFFFFF"/>
                </a:highlight>
                <a:latin typeface="Söhne"/>
              </a:rPr>
              <a:t>Data Collection:</a:t>
            </a:r>
          </a:p>
          <a:p>
            <a:pPr marL="342900" indent="-342900" algn="l">
              <a:buFont typeface="Arial" panose="020B0604020202020204" pitchFamily="34" charset="0"/>
              <a:buChar char="•"/>
            </a:pPr>
            <a:r>
              <a:rPr lang="en-US" sz="1600" b="1" i="0" dirty="0">
                <a:solidFill>
                  <a:srgbClr val="0D0D0D"/>
                </a:solidFill>
                <a:effectLst/>
                <a:highlight>
                  <a:srgbClr val="FFFFFF"/>
                </a:highlight>
                <a:latin typeface="Söhne"/>
              </a:rPr>
              <a:t>Source</a:t>
            </a:r>
            <a:r>
              <a:rPr lang="en-US" sz="1600" b="0" i="0" dirty="0">
                <a:solidFill>
                  <a:srgbClr val="0D0D0D"/>
                </a:solidFill>
                <a:effectLst/>
                <a:highlight>
                  <a:srgbClr val="FFFFFF"/>
                </a:highlight>
                <a:latin typeface="Söhne"/>
              </a:rPr>
              <a:t>: High-resolution images captured by drones of various towers.</a:t>
            </a:r>
          </a:p>
          <a:p>
            <a:pPr algn="l"/>
            <a:endParaRPr lang="en-US" sz="1600" b="0" i="0" dirty="0">
              <a:solidFill>
                <a:srgbClr val="0D0D0D"/>
              </a:solidFill>
              <a:effectLst/>
              <a:highlight>
                <a:srgbClr val="FFFFFF"/>
              </a:highlight>
              <a:latin typeface="Söhne"/>
            </a:endParaRPr>
          </a:p>
          <a:p>
            <a:pPr marL="342900" indent="-342900" algn="l">
              <a:buFont typeface="Arial" panose="020B0604020202020204" pitchFamily="34" charset="0"/>
              <a:buChar char="•"/>
            </a:pPr>
            <a:r>
              <a:rPr lang="en-US" sz="1600" b="1" i="0" dirty="0">
                <a:solidFill>
                  <a:srgbClr val="0D0D0D"/>
                </a:solidFill>
                <a:effectLst/>
                <a:highlight>
                  <a:srgbClr val="FFFFFF"/>
                </a:highlight>
                <a:latin typeface="Söhne"/>
              </a:rPr>
              <a:t>Types of Data</a:t>
            </a:r>
            <a:r>
              <a:rPr lang="en-US" sz="1600" b="0" i="0" dirty="0">
                <a:solidFill>
                  <a:srgbClr val="0D0D0D"/>
                </a:solidFill>
                <a:effectLst/>
                <a:highlight>
                  <a:srgbClr val="FFFFFF"/>
                </a:highlight>
                <a:latin typeface="Söhne"/>
              </a:rPr>
              <a:t>:</a:t>
            </a:r>
          </a:p>
          <a:p>
            <a:pPr marL="742950" lvl="1" indent="-285750"/>
            <a:r>
              <a:rPr lang="en-US" sz="1600" b="1" i="0" dirty="0">
                <a:solidFill>
                  <a:srgbClr val="0D0D0D"/>
                </a:solidFill>
                <a:effectLst/>
                <a:highlight>
                  <a:srgbClr val="FFFFFF"/>
                </a:highlight>
                <a:latin typeface="Söhne"/>
              </a:rPr>
              <a:t>Image Data</a:t>
            </a:r>
            <a:r>
              <a:rPr lang="en-US" sz="1600" b="0" i="0" dirty="0">
                <a:solidFill>
                  <a:srgbClr val="0D0D0D"/>
                </a:solidFill>
                <a:effectLst/>
                <a:highlight>
                  <a:srgbClr val="FFFFFF"/>
                </a:highlight>
                <a:latin typeface="Söhne"/>
              </a:rPr>
              <a:t>: Photos of towers showing varying levels of corrosion.</a:t>
            </a:r>
          </a:p>
          <a:p>
            <a:pPr marL="742950" lvl="1" indent="-285750"/>
            <a:r>
              <a:rPr lang="en-US" sz="1600" b="1" i="0" dirty="0">
                <a:solidFill>
                  <a:srgbClr val="0D0D0D"/>
                </a:solidFill>
                <a:effectLst/>
                <a:highlight>
                  <a:srgbClr val="FFFFFF"/>
                </a:highlight>
                <a:latin typeface="Söhne"/>
              </a:rPr>
              <a:t>Metadata</a:t>
            </a:r>
            <a:r>
              <a:rPr lang="en-US" sz="1600" b="0" i="0" dirty="0">
                <a:solidFill>
                  <a:srgbClr val="0D0D0D"/>
                </a:solidFill>
                <a:effectLst/>
                <a:highlight>
                  <a:srgbClr val="FFFFFF"/>
                </a:highlight>
                <a:latin typeface="Söhne"/>
              </a:rPr>
              <a:t>: Information about the images such as location, bounding boxes and labels.</a:t>
            </a:r>
          </a:p>
          <a:p>
            <a:pPr marL="457200" lvl="1" indent="0">
              <a:buNone/>
            </a:pPr>
            <a:endParaRPr lang="en-US" sz="1600" b="0" i="0" dirty="0">
              <a:solidFill>
                <a:srgbClr val="0D0D0D"/>
              </a:solidFill>
              <a:effectLst/>
              <a:highlight>
                <a:srgbClr val="FFFFFF"/>
              </a:highlight>
              <a:latin typeface="Söhne"/>
            </a:endParaRPr>
          </a:p>
          <a:p>
            <a:pPr marL="342900" indent="-342900" algn="l">
              <a:buFont typeface="Arial" panose="020B0604020202020204" pitchFamily="34" charset="0"/>
              <a:buChar char="•"/>
            </a:pPr>
            <a:r>
              <a:rPr lang="en-US" sz="1600" b="1" i="0" dirty="0">
                <a:solidFill>
                  <a:srgbClr val="0D0D0D"/>
                </a:solidFill>
                <a:effectLst/>
                <a:highlight>
                  <a:srgbClr val="FFFFFF"/>
                </a:highlight>
                <a:latin typeface="Söhne"/>
              </a:rPr>
              <a:t>Volume</a:t>
            </a:r>
            <a:r>
              <a:rPr lang="en-US" sz="1600" b="0" i="0" dirty="0">
                <a:solidFill>
                  <a:srgbClr val="0D0D0D"/>
                </a:solidFill>
                <a:effectLst/>
                <a:highlight>
                  <a:srgbClr val="FFFFFF"/>
                </a:highlight>
                <a:latin typeface="Söhne"/>
              </a:rPr>
              <a:t>: Large dataset comprising thousands of images collected from multiple inspections over time.</a:t>
            </a:r>
          </a:p>
          <a:p>
            <a:endParaRPr lang="en-US" dirty="0">
              <a:solidFill>
                <a:srgbClr val="0D0D0D"/>
              </a:solidFill>
              <a:latin typeface="Söhne"/>
            </a:endParaRPr>
          </a:p>
          <a:p>
            <a:pPr marL="0" lvl="1" indent="0">
              <a:buNone/>
            </a:pPr>
            <a:endParaRPr lang="en-US" dirty="0"/>
          </a:p>
          <a:p>
            <a:pPr lvl="1"/>
            <a:endParaRPr lang="nl-BE" dirty="0"/>
          </a:p>
        </p:txBody>
      </p:sp>
      <p:pic>
        <p:nvPicPr>
          <p:cNvPr id="7" name="Afbeelding 6" descr="Afbeelding met toren, gebouw, pyloon, hemel&#10;&#10;Automatisch gegenereerde beschrijving">
            <a:extLst>
              <a:ext uri="{FF2B5EF4-FFF2-40B4-BE49-F238E27FC236}">
                <a16:creationId xmlns:a16="http://schemas.microsoft.com/office/drawing/2014/main" id="{2CEF4E0F-7E05-3C2F-4BC9-5D97751CE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120" y="-446336"/>
            <a:ext cx="4373880" cy="8864398"/>
          </a:xfrm>
          <a:prstGeom prst="rect">
            <a:avLst/>
          </a:prstGeom>
        </p:spPr>
      </p:pic>
      <p:pic>
        <p:nvPicPr>
          <p:cNvPr id="9" name="Afbeelding 8">
            <a:extLst>
              <a:ext uri="{FF2B5EF4-FFF2-40B4-BE49-F238E27FC236}">
                <a16:creationId xmlns:a16="http://schemas.microsoft.com/office/drawing/2014/main" id="{3D4E5CD3-A60F-73C5-75C1-83956ABAE638}"/>
              </a:ext>
            </a:extLst>
          </p:cNvPr>
          <p:cNvPicPr>
            <a:picLocks noChangeAspect="1"/>
          </p:cNvPicPr>
          <p:nvPr/>
        </p:nvPicPr>
        <p:blipFill>
          <a:blip r:embed="rId4"/>
          <a:stretch>
            <a:fillRect/>
          </a:stretch>
        </p:blipFill>
        <p:spPr>
          <a:xfrm>
            <a:off x="6197570" y="4397542"/>
            <a:ext cx="2916563" cy="2426168"/>
          </a:xfrm>
          <a:prstGeom prst="rect">
            <a:avLst/>
          </a:prstGeom>
        </p:spPr>
      </p:pic>
    </p:spTree>
    <p:extLst>
      <p:ext uri="{BB962C8B-B14F-4D97-AF65-F5344CB8AC3E}">
        <p14:creationId xmlns:p14="http://schemas.microsoft.com/office/powerpoint/2010/main" val="3288390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54321"/>
          </a:xfrm>
        </p:spPr>
        <p:txBody>
          <a:bodyPr/>
          <a:lstStyle/>
          <a:p>
            <a:r>
              <a:rPr lang="nl-BE" sz="2800" dirty="0">
                <a:solidFill>
                  <a:schemeClr val="bg1"/>
                </a:solidFill>
              </a:rPr>
              <a:t>Data </a:t>
            </a:r>
            <a:r>
              <a:rPr lang="nl-BE" sz="2800" dirty="0" err="1">
                <a:solidFill>
                  <a:schemeClr val="bg1"/>
                </a:solidFill>
              </a:rPr>
              <a:t>Preparation</a:t>
            </a:r>
            <a:endParaRPr lang="nl-BE" dirty="0">
              <a:solidFill>
                <a:schemeClr val="bg1"/>
              </a:solidFill>
            </a:endParaRPr>
          </a:p>
        </p:txBody>
      </p:sp>
      <p:sp>
        <p:nvSpPr>
          <p:cNvPr id="7" name="TextBox 6">
            <a:extLst>
              <a:ext uri="{FF2B5EF4-FFF2-40B4-BE49-F238E27FC236}">
                <a16:creationId xmlns:a16="http://schemas.microsoft.com/office/drawing/2014/main" id="{4BF3A40C-529D-0E07-E77B-C62F06635B5F}"/>
              </a:ext>
            </a:extLst>
          </p:cNvPr>
          <p:cNvSpPr txBox="1"/>
          <p:nvPr/>
        </p:nvSpPr>
        <p:spPr>
          <a:xfrm>
            <a:off x="376331" y="1519413"/>
            <a:ext cx="5284527" cy="4770537"/>
          </a:xfrm>
          <a:prstGeom prst="rect">
            <a:avLst/>
          </a:prstGeom>
          <a:noFill/>
        </p:spPr>
        <p:txBody>
          <a:bodyPr wrap="square">
            <a:spAutoFit/>
          </a:bodyPr>
          <a:lstStyle/>
          <a:p>
            <a:pPr algn="l"/>
            <a:r>
              <a:rPr lang="en-US" sz="1600" b="1" i="0" dirty="0">
                <a:solidFill>
                  <a:srgbClr val="0D0D0D"/>
                </a:solidFill>
                <a:effectLst/>
                <a:highlight>
                  <a:srgbClr val="FFFFFF"/>
                </a:highlight>
                <a:latin typeface="Söhne"/>
              </a:rPr>
              <a:t>Data Labeling on patches of 512x 512:</a:t>
            </a:r>
          </a:p>
          <a:p>
            <a:pPr marL="285750" indent="-285750" algn="l">
              <a:buFont typeface="Arial" panose="020B0604020202020204" pitchFamily="34" charset="0"/>
              <a:buChar char="•"/>
            </a:pPr>
            <a:r>
              <a:rPr lang="en-US" sz="1600" b="1" i="0" dirty="0">
                <a:solidFill>
                  <a:srgbClr val="0D0D0D"/>
                </a:solidFill>
                <a:effectLst/>
                <a:highlight>
                  <a:srgbClr val="FFFFFF"/>
                </a:highlight>
                <a:latin typeface="Söhne"/>
              </a:rPr>
              <a:t>Initial Annotations</a:t>
            </a:r>
            <a:r>
              <a:rPr lang="en-US" sz="1600" b="0" i="0" dirty="0">
                <a:solidFill>
                  <a:srgbClr val="0D0D0D"/>
                </a:solidFill>
                <a:effectLst/>
                <a:highlight>
                  <a:srgbClr val="FFFFFF"/>
                </a:highlight>
                <a:latin typeface="Söhne"/>
              </a:rPr>
              <a:t>: The images were initially annotated by an AI program from an external company. These annotations were found to be imprecise and not completely correct.</a:t>
            </a:r>
          </a:p>
          <a:p>
            <a:pPr marL="285750" indent="-285750" algn="l">
              <a:buFont typeface="Arial" panose="020B0604020202020204" pitchFamily="34" charset="0"/>
              <a:buChar char="•"/>
            </a:pPr>
            <a:endParaRPr lang="en-US" sz="1600" dirty="0">
              <a:solidFill>
                <a:srgbClr val="0D0D0D"/>
              </a:solidFill>
              <a:highlight>
                <a:srgbClr val="FFFFFF"/>
              </a:highlight>
              <a:latin typeface="Söhne"/>
            </a:endParaRPr>
          </a:p>
          <a:p>
            <a:pPr marL="285750" indent="-285750" algn="l">
              <a:buFont typeface="Arial" panose="020B0604020202020204" pitchFamily="34" charset="0"/>
              <a:buChar char="•"/>
            </a:pPr>
            <a:endParaRPr lang="en-US" sz="1600" b="0" i="0" dirty="0">
              <a:solidFill>
                <a:srgbClr val="0D0D0D"/>
              </a:solidFill>
              <a:effectLst/>
              <a:highlight>
                <a:srgbClr val="FFFFFF"/>
              </a:highlight>
              <a:latin typeface="Söhne"/>
            </a:endParaRPr>
          </a:p>
          <a:p>
            <a:pPr marL="285750" indent="-285750" algn="l">
              <a:buFont typeface="Arial" panose="020B0604020202020204" pitchFamily="34" charset="0"/>
              <a:buChar char="•"/>
            </a:pPr>
            <a:endParaRPr lang="en-US" sz="1600" dirty="0">
              <a:solidFill>
                <a:srgbClr val="0D0D0D"/>
              </a:solidFill>
              <a:highlight>
                <a:srgbClr val="FFFFFF"/>
              </a:highlight>
              <a:latin typeface="Söhne"/>
            </a:endParaRPr>
          </a:p>
          <a:p>
            <a:pPr algn="l"/>
            <a:endParaRPr lang="en-US" sz="1600" b="0" i="0" dirty="0">
              <a:solidFill>
                <a:srgbClr val="0D0D0D"/>
              </a:solidFill>
              <a:effectLst/>
              <a:highlight>
                <a:srgbClr val="FFFFFF"/>
              </a:highlight>
              <a:latin typeface="Söhne"/>
            </a:endParaRPr>
          </a:p>
          <a:p>
            <a:pPr algn="l"/>
            <a:endParaRPr lang="en-US" sz="1600" dirty="0">
              <a:solidFill>
                <a:srgbClr val="0D0D0D"/>
              </a:solidFill>
              <a:highlight>
                <a:srgbClr val="FFFFFF"/>
              </a:highlight>
              <a:latin typeface="Söhne"/>
            </a:endParaRPr>
          </a:p>
          <a:p>
            <a:pPr algn="l"/>
            <a:br>
              <a:rPr lang="en-US" sz="1600" b="0" i="0" dirty="0">
                <a:solidFill>
                  <a:srgbClr val="0D0D0D"/>
                </a:solidFill>
                <a:effectLst/>
                <a:highlight>
                  <a:srgbClr val="FFFFFF"/>
                </a:highlight>
                <a:latin typeface="Söhne"/>
              </a:rPr>
            </a:br>
            <a:endParaRPr lang="en-US" sz="1600" b="0" i="0" dirty="0">
              <a:solidFill>
                <a:srgbClr val="0D0D0D"/>
              </a:solidFill>
              <a:effectLst/>
              <a:highlight>
                <a:srgbClr val="FFFFFF"/>
              </a:highlight>
              <a:latin typeface="Söhne"/>
            </a:endParaRPr>
          </a:p>
          <a:p>
            <a:pPr marL="285750" indent="-285750" algn="l">
              <a:buFont typeface="Arial" panose="020B0604020202020204" pitchFamily="34" charset="0"/>
              <a:buChar char="•"/>
            </a:pPr>
            <a:r>
              <a:rPr lang="en-US" sz="1600" b="1" i="0" dirty="0">
                <a:solidFill>
                  <a:srgbClr val="0D0D0D"/>
                </a:solidFill>
                <a:effectLst/>
                <a:highlight>
                  <a:srgbClr val="FFFFFF"/>
                </a:highlight>
                <a:latin typeface="Söhne"/>
              </a:rPr>
              <a:t>Manual Corrections</a:t>
            </a:r>
            <a:r>
              <a:rPr lang="en-US" sz="1600" b="0" i="0" dirty="0">
                <a:solidFill>
                  <a:srgbClr val="0D0D0D"/>
                </a:solidFill>
                <a:effectLst/>
                <a:highlight>
                  <a:srgbClr val="FFFFFF"/>
                </a:highlight>
                <a:latin typeface="Söhne"/>
              </a:rPr>
              <a:t>: An asset manager from Elia was asked to manually correct the labels. However, this effort was still not sufficient to meet the required precision.</a:t>
            </a:r>
            <a:br>
              <a:rPr lang="en-US" sz="1600" b="0" i="0" dirty="0">
                <a:solidFill>
                  <a:srgbClr val="0D0D0D"/>
                </a:solidFill>
                <a:effectLst/>
                <a:highlight>
                  <a:srgbClr val="FFFFFF"/>
                </a:highlight>
                <a:latin typeface="Söhne"/>
              </a:rPr>
            </a:br>
            <a:endParaRPr lang="en-US" sz="1600" b="0" i="0" dirty="0">
              <a:solidFill>
                <a:srgbClr val="0D0D0D"/>
              </a:solidFill>
              <a:effectLst/>
              <a:highlight>
                <a:srgbClr val="FFFFFF"/>
              </a:highlight>
              <a:latin typeface="Söhne"/>
            </a:endParaRPr>
          </a:p>
          <a:p>
            <a:pPr marL="285750" indent="-285750" algn="l">
              <a:buFont typeface="Arial" panose="020B0604020202020204" pitchFamily="34" charset="0"/>
              <a:buChar char="•"/>
            </a:pPr>
            <a:r>
              <a:rPr lang="en-US" sz="1600" b="1" i="0" dirty="0">
                <a:solidFill>
                  <a:srgbClr val="0D0D0D"/>
                </a:solidFill>
                <a:effectLst/>
                <a:highlight>
                  <a:srgbClr val="FFFFFF"/>
                </a:highlight>
                <a:latin typeface="Söhne"/>
              </a:rPr>
              <a:t>Final Labeling Process</a:t>
            </a:r>
            <a:r>
              <a:rPr lang="en-US" sz="1600" b="0" i="0" dirty="0">
                <a:solidFill>
                  <a:srgbClr val="0D0D0D"/>
                </a:solidFill>
                <a:effectLst/>
                <a:highlight>
                  <a:srgbClr val="FFFFFF"/>
                </a:highlight>
                <a:latin typeface="Söhne"/>
              </a:rPr>
              <a:t>: Our team decided to label the annotations ourselves using Label Studio to ensure accuracy and consistency.</a:t>
            </a:r>
          </a:p>
        </p:txBody>
      </p:sp>
      <p:pic>
        <p:nvPicPr>
          <p:cNvPr id="4" name="Afbeelding 3" descr="Afbeelding met toren, gebouw, hemel, pyloon&#10;&#10;Automatisch gegenereerde beschrijving">
            <a:extLst>
              <a:ext uri="{FF2B5EF4-FFF2-40B4-BE49-F238E27FC236}">
                <a16:creationId xmlns:a16="http://schemas.microsoft.com/office/drawing/2014/main" id="{EA7E10AA-FE7E-F2F2-22ED-83F1480EA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4482" y="0"/>
            <a:ext cx="4426196" cy="6858000"/>
          </a:xfrm>
          <a:prstGeom prst="rect">
            <a:avLst/>
          </a:prstGeom>
        </p:spPr>
      </p:pic>
      <p:pic>
        <p:nvPicPr>
          <p:cNvPr id="5" name="Afbeelding 4">
            <a:extLst>
              <a:ext uri="{FF2B5EF4-FFF2-40B4-BE49-F238E27FC236}">
                <a16:creationId xmlns:a16="http://schemas.microsoft.com/office/drawing/2014/main" id="{87167167-1514-45AC-507F-C4B221404F6A}"/>
              </a:ext>
            </a:extLst>
          </p:cNvPr>
          <p:cNvPicPr>
            <a:picLocks noChangeAspect="1"/>
          </p:cNvPicPr>
          <p:nvPr/>
        </p:nvPicPr>
        <p:blipFill>
          <a:blip r:embed="rId4"/>
          <a:stretch>
            <a:fillRect/>
          </a:stretch>
        </p:blipFill>
        <p:spPr>
          <a:xfrm>
            <a:off x="739943" y="2881562"/>
            <a:ext cx="1749840" cy="1450817"/>
          </a:xfrm>
          <a:prstGeom prst="rect">
            <a:avLst/>
          </a:prstGeom>
        </p:spPr>
      </p:pic>
      <p:pic>
        <p:nvPicPr>
          <p:cNvPr id="8" name="Afbeelding 7">
            <a:extLst>
              <a:ext uri="{FF2B5EF4-FFF2-40B4-BE49-F238E27FC236}">
                <a16:creationId xmlns:a16="http://schemas.microsoft.com/office/drawing/2014/main" id="{AA134A1C-4C84-DA7C-5C2A-F30ADBB49929}"/>
              </a:ext>
            </a:extLst>
          </p:cNvPr>
          <p:cNvPicPr>
            <a:picLocks noChangeAspect="1"/>
          </p:cNvPicPr>
          <p:nvPr/>
        </p:nvPicPr>
        <p:blipFill>
          <a:blip r:embed="rId5"/>
          <a:stretch>
            <a:fillRect/>
          </a:stretch>
        </p:blipFill>
        <p:spPr>
          <a:xfrm>
            <a:off x="2582175" y="2881561"/>
            <a:ext cx="1608136" cy="1450818"/>
          </a:xfrm>
          <a:prstGeom prst="rect">
            <a:avLst/>
          </a:prstGeom>
        </p:spPr>
      </p:pic>
      <p:pic>
        <p:nvPicPr>
          <p:cNvPr id="10" name="Afbeelding 9">
            <a:extLst>
              <a:ext uri="{FF2B5EF4-FFF2-40B4-BE49-F238E27FC236}">
                <a16:creationId xmlns:a16="http://schemas.microsoft.com/office/drawing/2014/main" id="{AB9C9AE8-27AC-18D0-52AC-51BBBFC4762E}"/>
              </a:ext>
            </a:extLst>
          </p:cNvPr>
          <p:cNvPicPr>
            <a:picLocks noChangeAspect="1"/>
          </p:cNvPicPr>
          <p:nvPr/>
        </p:nvPicPr>
        <p:blipFill>
          <a:blip r:embed="rId6"/>
          <a:stretch>
            <a:fillRect/>
          </a:stretch>
        </p:blipFill>
        <p:spPr>
          <a:xfrm>
            <a:off x="4282703" y="2881559"/>
            <a:ext cx="1541495" cy="1450819"/>
          </a:xfrm>
          <a:prstGeom prst="rect">
            <a:avLst/>
          </a:prstGeom>
        </p:spPr>
      </p:pic>
      <p:sp>
        <p:nvSpPr>
          <p:cNvPr id="3" name="Rechthoek 2">
            <a:extLst>
              <a:ext uri="{FF2B5EF4-FFF2-40B4-BE49-F238E27FC236}">
                <a16:creationId xmlns:a16="http://schemas.microsoft.com/office/drawing/2014/main" id="{92FB7610-8C85-EC72-3E93-205B418AA37F}"/>
              </a:ext>
            </a:extLst>
          </p:cNvPr>
          <p:cNvSpPr/>
          <p:nvPr/>
        </p:nvSpPr>
        <p:spPr>
          <a:xfrm>
            <a:off x="4613393" y="3429000"/>
            <a:ext cx="927149" cy="228600"/>
          </a:xfrm>
          <a:prstGeom prst="rect">
            <a:avLst/>
          </a:prstGeom>
          <a:noFill/>
          <a:ln>
            <a:solidFill>
              <a:srgbClr val="FF304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l-BE" sz="1600" dirty="0" err="1"/>
          </a:p>
        </p:txBody>
      </p:sp>
      <p:sp>
        <p:nvSpPr>
          <p:cNvPr id="6" name="Rechthoek 5">
            <a:extLst>
              <a:ext uri="{FF2B5EF4-FFF2-40B4-BE49-F238E27FC236}">
                <a16:creationId xmlns:a16="http://schemas.microsoft.com/office/drawing/2014/main" id="{04214720-3E3C-EA42-56CD-A928AB04AFB0}"/>
              </a:ext>
            </a:extLst>
          </p:cNvPr>
          <p:cNvSpPr/>
          <p:nvPr/>
        </p:nvSpPr>
        <p:spPr>
          <a:xfrm>
            <a:off x="3404292" y="3128210"/>
            <a:ext cx="193152" cy="1088857"/>
          </a:xfrm>
          <a:prstGeom prst="rect">
            <a:avLst/>
          </a:prstGeom>
          <a:noFill/>
          <a:ln>
            <a:solidFill>
              <a:srgbClr val="FF304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l-BE" sz="1600" dirty="0" err="1"/>
          </a:p>
        </p:txBody>
      </p:sp>
      <p:sp>
        <p:nvSpPr>
          <p:cNvPr id="9" name="Rechthoek 8">
            <a:extLst>
              <a:ext uri="{FF2B5EF4-FFF2-40B4-BE49-F238E27FC236}">
                <a16:creationId xmlns:a16="http://schemas.microsoft.com/office/drawing/2014/main" id="{99FB449C-3A54-88CF-BE79-44A2D4BEA78C}"/>
              </a:ext>
            </a:extLst>
          </p:cNvPr>
          <p:cNvSpPr/>
          <p:nvPr/>
        </p:nvSpPr>
        <p:spPr>
          <a:xfrm>
            <a:off x="1410024" y="3200400"/>
            <a:ext cx="280413" cy="505326"/>
          </a:xfrm>
          <a:prstGeom prst="rect">
            <a:avLst/>
          </a:prstGeom>
          <a:noFill/>
          <a:ln>
            <a:solidFill>
              <a:srgbClr val="FF304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l-BE" sz="1600" dirty="0" err="1"/>
          </a:p>
        </p:txBody>
      </p:sp>
      <p:sp>
        <p:nvSpPr>
          <p:cNvPr id="11" name="Rechthoek 10">
            <a:extLst>
              <a:ext uri="{FF2B5EF4-FFF2-40B4-BE49-F238E27FC236}">
                <a16:creationId xmlns:a16="http://schemas.microsoft.com/office/drawing/2014/main" id="{BBD52320-E2A0-23B2-60D0-4703B6EAFDB4}"/>
              </a:ext>
            </a:extLst>
          </p:cNvPr>
          <p:cNvSpPr/>
          <p:nvPr/>
        </p:nvSpPr>
        <p:spPr>
          <a:xfrm>
            <a:off x="1198840" y="3855991"/>
            <a:ext cx="280413" cy="338153"/>
          </a:xfrm>
          <a:prstGeom prst="rect">
            <a:avLst/>
          </a:prstGeom>
          <a:noFill/>
          <a:ln>
            <a:solidFill>
              <a:srgbClr val="FF304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nl-BE" sz="1600" dirty="0" err="1"/>
          </a:p>
        </p:txBody>
      </p:sp>
    </p:spTree>
    <p:extLst>
      <p:ext uri="{BB962C8B-B14F-4D97-AF65-F5344CB8AC3E}">
        <p14:creationId xmlns:p14="http://schemas.microsoft.com/office/powerpoint/2010/main" val="4243311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82241"/>
          </a:xfrm>
        </p:spPr>
        <p:txBody>
          <a:bodyPr/>
          <a:lstStyle/>
          <a:p>
            <a:r>
              <a:rPr lang="nl-BE" dirty="0">
                <a:solidFill>
                  <a:schemeClr val="bg1"/>
                </a:solidFill>
              </a:rPr>
              <a:t>Data </a:t>
            </a:r>
            <a:r>
              <a:rPr lang="nl-BE" dirty="0" err="1">
                <a:solidFill>
                  <a:schemeClr val="bg1"/>
                </a:solidFill>
              </a:rPr>
              <a:t>Preparation</a:t>
            </a:r>
            <a:endParaRPr lang="nl-BE" dirty="0">
              <a:solidFill>
                <a:schemeClr val="bg1"/>
              </a:solidFill>
            </a:endParaRPr>
          </a:p>
        </p:txBody>
      </p:sp>
      <p:sp>
        <p:nvSpPr>
          <p:cNvPr id="3" name="Tijdelijke aanduiding voor inhoud 2">
            <a:extLst>
              <a:ext uri="{FF2B5EF4-FFF2-40B4-BE49-F238E27FC236}">
                <a16:creationId xmlns:a16="http://schemas.microsoft.com/office/drawing/2014/main" id="{0523F4B1-5732-D9B2-8669-BA77EDC1CF15}"/>
              </a:ext>
            </a:extLst>
          </p:cNvPr>
          <p:cNvSpPr txBox="1">
            <a:spLocks/>
          </p:cNvSpPr>
          <p:nvPr/>
        </p:nvSpPr>
        <p:spPr>
          <a:xfrm>
            <a:off x="385452" y="6004702"/>
            <a:ext cx="7071744" cy="624698"/>
          </a:xfrm>
          <a:prstGeom prst="rect">
            <a:avLst/>
          </a:prstGeom>
        </p:spPr>
        <p:txBody>
          <a:bodyPr>
            <a:normAutofit fontScale="25000" lnSpcReduction="20000"/>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400" b="1" dirty="0">
                <a:solidFill>
                  <a:srgbClr val="0D0D0D"/>
                </a:solidFill>
                <a:highlight>
                  <a:srgbClr val="FFFFFF"/>
                </a:highlight>
                <a:latin typeface="Söhne"/>
              </a:rPr>
              <a:t>Demo: </a:t>
            </a:r>
            <a:r>
              <a:rPr lang="en-US" sz="6400" b="1" dirty="0">
                <a:solidFill>
                  <a:srgbClr val="0D0D0D"/>
                </a:solidFill>
                <a:highlight>
                  <a:srgbClr val="FFFFFF"/>
                </a:highlight>
                <a:latin typeface="Söhne"/>
                <a:hlinkClick r:id="rId3"/>
              </a:rPr>
              <a:t>Label studio</a:t>
            </a:r>
            <a:br>
              <a:rPr lang="en-US" sz="6400" b="1" dirty="0">
                <a:solidFill>
                  <a:srgbClr val="0D0D0D"/>
                </a:solidFill>
                <a:highlight>
                  <a:srgbClr val="FFFFFF"/>
                </a:highlight>
                <a:latin typeface="Söhne"/>
              </a:rPr>
            </a:br>
            <a:r>
              <a:rPr lang="nl-BE" sz="6400" i="0" dirty="0">
                <a:solidFill>
                  <a:srgbClr val="12110D"/>
                </a:solidFill>
                <a:effectLst/>
                <a:highlight>
                  <a:srgbClr val="FDFDFC"/>
                </a:highlight>
                <a:latin typeface="var(--font-family-primary)"/>
              </a:rPr>
              <a:t>Open Source Data </a:t>
            </a:r>
            <a:r>
              <a:rPr lang="nl-BE" sz="6400" i="0" dirty="0" err="1">
                <a:solidFill>
                  <a:srgbClr val="12110D"/>
                </a:solidFill>
                <a:effectLst/>
                <a:highlight>
                  <a:srgbClr val="FDFDFC"/>
                </a:highlight>
                <a:latin typeface="var(--font-family-primary)"/>
              </a:rPr>
              <a:t>Labeling</a:t>
            </a:r>
            <a:r>
              <a:rPr lang="nl-BE" sz="6400" i="0" dirty="0">
                <a:solidFill>
                  <a:srgbClr val="12110D"/>
                </a:solidFill>
                <a:effectLst/>
                <a:highlight>
                  <a:srgbClr val="FDFDFC"/>
                </a:highlight>
                <a:latin typeface="var(--font-family-primary)"/>
              </a:rPr>
              <a:t> Platform</a:t>
            </a:r>
          </a:p>
          <a:p>
            <a:pPr algn="l"/>
            <a:endParaRPr lang="en-US" sz="1600" b="0" i="0" dirty="0">
              <a:solidFill>
                <a:srgbClr val="0D0D0D"/>
              </a:solidFill>
              <a:effectLst/>
              <a:highlight>
                <a:srgbClr val="FFFFFF"/>
              </a:highlight>
              <a:latin typeface="Söhne"/>
            </a:endParaRPr>
          </a:p>
        </p:txBody>
      </p:sp>
      <p:pic>
        <p:nvPicPr>
          <p:cNvPr id="4" name="Afbeelding 3" descr="Afbeelding met toren, gebouw, pyloon, hemel&#10;&#10;Automatisch gegenereerde beschrijving">
            <a:extLst>
              <a:ext uri="{FF2B5EF4-FFF2-40B4-BE49-F238E27FC236}">
                <a16:creationId xmlns:a16="http://schemas.microsoft.com/office/drawing/2014/main" id="{DCE0C26C-098D-D150-233B-655484EE11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8120" y="-446336"/>
            <a:ext cx="4373880" cy="8864398"/>
          </a:xfrm>
          <a:prstGeom prst="rect">
            <a:avLst/>
          </a:prstGeom>
        </p:spPr>
      </p:pic>
      <p:pic>
        <p:nvPicPr>
          <p:cNvPr id="7" name="Afbeelding 6">
            <a:extLst>
              <a:ext uri="{FF2B5EF4-FFF2-40B4-BE49-F238E27FC236}">
                <a16:creationId xmlns:a16="http://schemas.microsoft.com/office/drawing/2014/main" id="{601692BC-F6A3-439C-7462-78B28666DC16}"/>
              </a:ext>
            </a:extLst>
          </p:cNvPr>
          <p:cNvPicPr>
            <a:picLocks noChangeAspect="1"/>
          </p:cNvPicPr>
          <p:nvPr/>
        </p:nvPicPr>
        <p:blipFill>
          <a:blip r:embed="rId5"/>
          <a:stretch>
            <a:fillRect/>
          </a:stretch>
        </p:blipFill>
        <p:spPr>
          <a:xfrm>
            <a:off x="5276192" y="2079532"/>
            <a:ext cx="2024850" cy="3844941"/>
          </a:xfrm>
          <a:prstGeom prst="rect">
            <a:avLst/>
          </a:prstGeom>
        </p:spPr>
      </p:pic>
      <p:pic>
        <p:nvPicPr>
          <p:cNvPr id="11" name="Afbeelding 10" descr="Afbeelding met staal, ijzer, buitenshuis, brug&#10;&#10;Automatisch gegenereerde beschrijving">
            <a:extLst>
              <a:ext uri="{FF2B5EF4-FFF2-40B4-BE49-F238E27FC236}">
                <a16:creationId xmlns:a16="http://schemas.microsoft.com/office/drawing/2014/main" id="{84158873-FB09-E753-E150-94C870988D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901" y="2064384"/>
            <a:ext cx="2719267" cy="2735517"/>
          </a:xfrm>
          <a:prstGeom prst="rect">
            <a:avLst/>
          </a:prstGeom>
        </p:spPr>
      </p:pic>
      <p:sp>
        <p:nvSpPr>
          <p:cNvPr id="12" name="Tekstvak 11">
            <a:extLst>
              <a:ext uri="{FF2B5EF4-FFF2-40B4-BE49-F238E27FC236}">
                <a16:creationId xmlns:a16="http://schemas.microsoft.com/office/drawing/2014/main" id="{C7321B72-6ABD-0CD5-14F1-081900946F4B}"/>
              </a:ext>
            </a:extLst>
          </p:cNvPr>
          <p:cNvSpPr txBox="1"/>
          <p:nvPr/>
        </p:nvSpPr>
        <p:spPr>
          <a:xfrm>
            <a:off x="436488" y="1559900"/>
            <a:ext cx="2513958" cy="338554"/>
          </a:xfrm>
          <a:prstGeom prst="rect">
            <a:avLst/>
          </a:prstGeom>
          <a:noFill/>
        </p:spPr>
        <p:txBody>
          <a:bodyPr wrap="none" rtlCol="0">
            <a:spAutoFit/>
          </a:bodyPr>
          <a:lstStyle/>
          <a:p>
            <a:pPr>
              <a:spcAft>
                <a:spcPts val="600"/>
              </a:spcAft>
            </a:pPr>
            <a:r>
              <a:rPr lang="en-US" sz="1600" b="1" dirty="0">
                <a:solidFill>
                  <a:srgbClr val="0D0D0D"/>
                </a:solidFill>
                <a:highlight>
                  <a:srgbClr val="FFFFFF"/>
                </a:highlight>
                <a:latin typeface="Söhne"/>
              </a:rPr>
              <a:t>Labeling by Asset Manager</a:t>
            </a:r>
          </a:p>
        </p:txBody>
      </p:sp>
      <p:pic>
        <p:nvPicPr>
          <p:cNvPr id="14" name="Afbeelding 13" descr="Afbeelding met gereedschap, rood&#10;&#10;Automatisch gegenereerde beschrijving">
            <a:extLst>
              <a:ext uri="{FF2B5EF4-FFF2-40B4-BE49-F238E27FC236}">
                <a16:creationId xmlns:a16="http://schemas.microsoft.com/office/drawing/2014/main" id="{0D42106B-87CC-6FFB-51C6-67DE889A8F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6050" y="3269185"/>
            <a:ext cx="2579845" cy="2569587"/>
          </a:xfrm>
          <a:prstGeom prst="rect">
            <a:avLst/>
          </a:prstGeom>
        </p:spPr>
      </p:pic>
      <p:sp>
        <p:nvSpPr>
          <p:cNvPr id="15" name="Tekstvak 14">
            <a:extLst>
              <a:ext uri="{FF2B5EF4-FFF2-40B4-BE49-F238E27FC236}">
                <a16:creationId xmlns:a16="http://schemas.microsoft.com/office/drawing/2014/main" id="{33814DFC-6198-F3DA-08B6-6B1AC30A810A}"/>
              </a:ext>
            </a:extLst>
          </p:cNvPr>
          <p:cNvSpPr txBox="1"/>
          <p:nvPr/>
        </p:nvSpPr>
        <p:spPr>
          <a:xfrm>
            <a:off x="5242208" y="1604791"/>
            <a:ext cx="2092817" cy="338554"/>
          </a:xfrm>
          <a:prstGeom prst="rect">
            <a:avLst/>
          </a:prstGeom>
          <a:noFill/>
        </p:spPr>
        <p:txBody>
          <a:bodyPr wrap="none" rtlCol="0">
            <a:spAutoFit/>
          </a:bodyPr>
          <a:lstStyle/>
          <a:p>
            <a:pPr>
              <a:spcAft>
                <a:spcPts val="600"/>
              </a:spcAft>
            </a:pPr>
            <a:r>
              <a:rPr lang="en-US" sz="1600" b="1" dirty="0">
                <a:solidFill>
                  <a:srgbClr val="0D0D0D"/>
                </a:solidFill>
                <a:highlight>
                  <a:srgbClr val="FFFFFF"/>
                </a:highlight>
                <a:latin typeface="Söhne"/>
              </a:rPr>
              <a:t>Labeling</a:t>
            </a:r>
            <a:r>
              <a:rPr lang="nl-BE" sz="1600" b="1" dirty="0">
                <a:solidFill>
                  <a:srgbClr val="0D0D0D"/>
                </a:solidFill>
                <a:highlight>
                  <a:srgbClr val="FFFFFF"/>
                </a:highlight>
                <a:latin typeface="Söhne"/>
              </a:rPr>
              <a:t> Project Team</a:t>
            </a:r>
          </a:p>
        </p:txBody>
      </p:sp>
    </p:spTree>
    <p:extLst>
      <p:ext uri="{BB962C8B-B14F-4D97-AF65-F5344CB8AC3E}">
        <p14:creationId xmlns:p14="http://schemas.microsoft.com/office/powerpoint/2010/main" val="757445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1DEAE-25A3-E02D-0F51-D23973300490}"/>
              </a:ext>
            </a:extLst>
          </p:cNvPr>
          <p:cNvSpPr>
            <a:spLocks noGrp="1"/>
          </p:cNvSpPr>
          <p:nvPr>
            <p:ph type="title"/>
          </p:nvPr>
        </p:nvSpPr>
        <p:spPr>
          <a:xfrm>
            <a:off x="404813" y="388188"/>
            <a:ext cx="4323035" cy="652296"/>
          </a:xfrm>
        </p:spPr>
        <p:txBody>
          <a:bodyPr/>
          <a:lstStyle/>
          <a:p>
            <a:r>
              <a:rPr lang="en-BE" dirty="0"/>
              <a:t>Agenda</a:t>
            </a:r>
            <a:endParaRPr lang="nl-BE" dirty="0"/>
          </a:p>
        </p:txBody>
      </p:sp>
      <p:sp>
        <p:nvSpPr>
          <p:cNvPr id="4" name="Text Placeholder 3">
            <a:extLst>
              <a:ext uri="{FF2B5EF4-FFF2-40B4-BE49-F238E27FC236}">
                <a16:creationId xmlns:a16="http://schemas.microsoft.com/office/drawing/2014/main" id="{B4686EEC-423D-3D24-5D7A-79CF5CC7E8C3}"/>
              </a:ext>
            </a:extLst>
          </p:cNvPr>
          <p:cNvSpPr>
            <a:spLocks noGrp="1"/>
          </p:cNvSpPr>
          <p:nvPr>
            <p:ph type="body" sz="quarter" idx="29"/>
          </p:nvPr>
        </p:nvSpPr>
        <p:spPr>
          <a:xfrm>
            <a:off x="598929" y="1376357"/>
            <a:ext cx="3515639" cy="412363"/>
          </a:xfrm>
        </p:spPr>
        <p:txBody>
          <a:bodyPr/>
          <a:lstStyle/>
          <a:p>
            <a:r>
              <a:rPr lang="nl-BE" sz="2400" dirty="0">
                <a:solidFill>
                  <a:schemeClr val="bg1"/>
                </a:solidFill>
              </a:rPr>
              <a:t>Business Understanding</a:t>
            </a:r>
          </a:p>
        </p:txBody>
      </p:sp>
      <p:sp>
        <p:nvSpPr>
          <p:cNvPr id="7" name="Text Placeholder 6">
            <a:extLst>
              <a:ext uri="{FF2B5EF4-FFF2-40B4-BE49-F238E27FC236}">
                <a16:creationId xmlns:a16="http://schemas.microsoft.com/office/drawing/2014/main" id="{47DA4C09-D81D-C18B-1A6B-EB2B5E4566A7}"/>
              </a:ext>
            </a:extLst>
          </p:cNvPr>
          <p:cNvSpPr>
            <a:spLocks noGrp="1"/>
          </p:cNvSpPr>
          <p:nvPr>
            <p:ph type="body" sz="quarter" idx="33"/>
          </p:nvPr>
        </p:nvSpPr>
        <p:spPr>
          <a:xfrm>
            <a:off x="598930" y="2956794"/>
            <a:ext cx="3521406" cy="412363"/>
          </a:xfrm>
        </p:spPr>
        <p:txBody>
          <a:bodyPr/>
          <a:lstStyle/>
          <a:p>
            <a:r>
              <a:rPr lang="nl-NL" sz="2400" dirty="0">
                <a:solidFill>
                  <a:schemeClr val="bg1"/>
                </a:solidFill>
              </a:rPr>
              <a:t>M</a:t>
            </a:r>
            <a:r>
              <a:rPr lang="nl-BE" sz="2400" dirty="0" err="1">
                <a:solidFill>
                  <a:schemeClr val="bg1"/>
                </a:solidFill>
              </a:rPr>
              <a:t>odeling</a:t>
            </a:r>
            <a:endParaRPr lang="nl-BE" sz="2400" dirty="0">
              <a:solidFill>
                <a:schemeClr val="bg1"/>
              </a:solidFill>
            </a:endParaRPr>
          </a:p>
        </p:txBody>
      </p:sp>
      <p:sp>
        <p:nvSpPr>
          <p:cNvPr id="10" name="Text Placeholder 9">
            <a:extLst>
              <a:ext uri="{FF2B5EF4-FFF2-40B4-BE49-F238E27FC236}">
                <a16:creationId xmlns:a16="http://schemas.microsoft.com/office/drawing/2014/main" id="{B75D0B30-4215-F148-10E9-AEC5324FD367}"/>
              </a:ext>
            </a:extLst>
          </p:cNvPr>
          <p:cNvSpPr>
            <a:spLocks noGrp="1"/>
          </p:cNvSpPr>
          <p:nvPr>
            <p:ph type="body" sz="quarter" idx="31"/>
          </p:nvPr>
        </p:nvSpPr>
        <p:spPr>
          <a:xfrm>
            <a:off x="598930" y="3464681"/>
            <a:ext cx="3521406" cy="412363"/>
          </a:xfrm>
        </p:spPr>
        <p:txBody>
          <a:bodyPr/>
          <a:lstStyle/>
          <a:p>
            <a:r>
              <a:rPr lang="nl-BE" sz="2400" dirty="0" err="1">
                <a:solidFill>
                  <a:schemeClr val="bg1"/>
                </a:solidFill>
              </a:rPr>
              <a:t>Results</a:t>
            </a:r>
            <a:r>
              <a:rPr lang="nl-BE" sz="2400" dirty="0">
                <a:solidFill>
                  <a:schemeClr val="bg1"/>
                </a:solidFill>
              </a:rPr>
              <a:t> &amp; Evaluation</a:t>
            </a:r>
          </a:p>
        </p:txBody>
      </p:sp>
      <p:sp>
        <p:nvSpPr>
          <p:cNvPr id="22" name="Text Placeholder 3">
            <a:extLst>
              <a:ext uri="{FF2B5EF4-FFF2-40B4-BE49-F238E27FC236}">
                <a16:creationId xmlns:a16="http://schemas.microsoft.com/office/drawing/2014/main" id="{EBC83B36-2D53-F524-5F1E-E130764F2EB2}"/>
              </a:ext>
            </a:extLst>
          </p:cNvPr>
          <p:cNvSpPr txBox="1">
            <a:spLocks/>
          </p:cNvSpPr>
          <p:nvPr/>
        </p:nvSpPr>
        <p:spPr>
          <a:xfrm>
            <a:off x="598929" y="1928664"/>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solidFill>
                  <a:schemeClr val="bg1"/>
                </a:solidFill>
              </a:rPr>
              <a:t>Data Understanding</a:t>
            </a:r>
          </a:p>
        </p:txBody>
      </p:sp>
      <p:sp>
        <p:nvSpPr>
          <p:cNvPr id="8" name="Text Placeholder 9">
            <a:extLst>
              <a:ext uri="{FF2B5EF4-FFF2-40B4-BE49-F238E27FC236}">
                <a16:creationId xmlns:a16="http://schemas.microsoft.com/office/drawing/2014/main" id="{302AD6DD-80BC-67A7-A256-8BFDCE3B3AC6}"/>
              </a:ext>
            </a:extLst>
          </p:cNvPr>
          <p:cNvSpPr txBox="1">
            <a:spLocks/>
          </p:cNvSpPr>
          <p:nvPr/>
        </p:nvSpPr>
        <p:spPr>
          <a:xfrm>
            <a:off x="598930" y="3965080"/>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solidFill>
                  <a:schemeClr val="bg1"/>
                </a:solidFill>
              </a:rPr>
              <a:t>Demo</a:t>
            </a:r>
          </a:p>
        </p:txBody>
      </p:sp>
      <p:sp>
        <p:nvSpPr>
          <p:cNvPr id="20" name="Text Placeholder 9">
            <a:extLst>
              <a:ext uri="{FF2B5EF4-FFF2-40B4-BE49-F238E27FC236}">
                <a16:creationId xmlns:a16="http://schemas.microsoft.com/office/drawing/2014/main" id="{3041C658-B7F5-446E-90B0-F9EB524BAA6F}"/>
              </a:ext>
            </a:extLst>
          </p:cNvPr>
          <p:cNvSpPr txBox="1">
            <a:spLocks/>
          </p:cNvSpPr>
          <p:nvPr/>
        </p:nvSpPr>
        <p:spPr>
          <a:xfrm>
            <a:off x="598930" y="4415495"/>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err="1">
                <a:solidFill>
                  <a:schemeClr val="bg1"/>
                </a:solidFill>
              </a:rPr>
              <a:t>Alternative</a:t>
            </a:r>
            <a:r>
              <a:rPr lang="nl-BE" sz="2400" dirty="0">
                <a:solidFill>
                  <a:schemeClr val="bg1"/>
                </a:solidFill>
              </a:rPr>
              <a:t> </a:t>
            </a:r>
            <a:r>
              <a:rPr lang="nl-BE" sz="2400" dirty="0" err="1">
                <a:solidFill>
                  <a:schemeClr val="bg1"/>
                </a:solidFill>
              </a:rPr>
              <a:t>Models</a:t>
            </a:r>
            <a:endParaRPr lang="nl-BE" sz="2400" dirty="0">
              <a:solidFill>
                <a:schemeClr val="bg1"/>
              </a:solidFill>
            </a:endParaRPr>
          </a:p>
        </p:txBody>
      </p:sp>
      <p:pic>
        <p:nvPicPr>
          <p:cNvPr id="16" name="Afbeelding 15" descr="Afbeelding met toren, gebouw, hemel, pyloon&#10;&#10;Automatisch gegenereerde beschrijving">
            <a:extLst>
              <a:ext uri="{FF2B5EF4-FFF2-40B4-BE49-F238E27FC236}">
                <a16:creationId xmlns:a16="http://schemas.microsoft.com/office/drawing/2014/main" id="{D5152613-65D1-1F8F-B30B-A1301DD69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848" y="0"/>
            <a:ext cx="7464152" cy="6858000"/>
          </a:xfrm>
          <a:prstGeom prst="rect">
            <a:avLst/>
          </a:prstGeom>
        </p:spPr>
      </p:pic>
      <p:sp>
        <p:nvSpPr>
          <p:cNvPr id="18" name="Text Placeholder 3">
            <a:extLst>
              <a:ext uri="{FF2B5EF4-FFF2-40B4-BE49-F238E27FC236}">
                <a16:creationId xmlns:a16="http://schemas.microsoft.com/office/drawing/2014/main" id="{C6D04583-262E-757A-F15C-92D442CC69DA}"/>
              </a:ext>
            </a:extLst>
          </p:cNvPr>
          <p:cNvSpPr txBox="1">
            <a:spLocks/>
          </p:cNvSpPr>
          <p:nvPr/>
        </p:nvSpPr>
        <p:spPr>
          <a:xfrm>
            <a:off x="598929" y="2442729"/>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solidFill>
                  <a:schemeClr val="bg1"/>
                </a:solidFill>
              </a:rPr>
              <a:t>Data </a:t>
            </a:r>
            <a:r>
              <a:rPr lang="nl-BE" sz="2400" dirty="0" err="1">
                <a:solidFill>
                  <a:schemeClr val="bg1"/>
                </a:solidFill>
              </a:rPr>
              <a:t>Preparation</a:t>
            </a:r>
            <a:endParaRPr lang="nl-BE" sz="2400" dirty="0">
              <a:solidFill>
                <a:schemeClr val="bg1"/>
              </a:solidFill>
            </a:endParaRPr>
          </a:p>
        </p:txBody>
      </p:sp>
      <p:sp>
        <p:nvSpPr>
          <p:cNvPr id="29" name="Text Placeholder 9">
            <a:extLst>
              <a:ext uri="{FF2B5EF4-FFF2-40B4-BE49-F238E27FC236}">
                <a16:creationId xmlns:a16="http://schemas.microsoft.com/office/drawing/2014/main" id="{CA83D95A-5CB6-007F-13E6-B5B715163117}"/>
              </a:ext>
            </a:extLst>
          </p:cNvPr>
          <p:cNvSpPr txBox="1">
            <a:spLocks/>
          </p:cNvSpPr>
          <p:nvPr/>
        </p:nvSpPr>
        <p:spPr>
          <a:xfrm>
            <a:off x="593162" y="4920427"/>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err="1">
                <a:solidFill>
                  <a:schemeClr val="bg1"/>
                </a:solidFill>
              </a:rPr>
              <a:t>Lessons</a:t>
            </a:r>
            <a:r>
              <a:rPr lang="nl-BE" sz="2400" dirty="0">
                <a:solidFill>
                  <a:schemeClr val="bg1"/>
                </a:solidFill>
              </a:rPr>
              <a:t> </a:t>
            </a:r>
            <a:r>
              <a:rPr lang="nl-BE" sz="2400" dirty="0" err="1">
                <a:solidFill>
                  <a:schemeClr val="bg1"/>
                </a:solidFill>
              </a:rPr>
              <a:t>Learned</a:t>
            </a:r>
            <a:endParaRPr lang="nl-BE" sz="2400" dirty="0">
              <a:solidFill>
                <a:schemeClr val="bg1"/>
              </a:solidFill>
            </a:endParaRPr>
          </a:p>
        </p:txBody>
      </p:sp>
      <p:sp>
        <p:nvSpPr>
          <p:cNvPr id="30" name="Text Placeholder 9">
            <a:extLst>
              <a:ext uri="{FF2B5EF4-FFF2-40B4-BE49-F238E27FC236}">
                <a16:creationId xmlns:a16="http://schemas.microsoft.com/office/drawing/2014/main" id="{03905E00-2428-98FC-6383-C436253564C3}"/>
              </a:ext>
            </a:extLst>
          </p:cNvPr>
          <p:cNvSpPr txBox="1">
            <a:spLocks/>
          </p:cNvSpPr>
          <p:nvPr/>
        </p:nvSpPr>
        <p:spPr>
          <a:xfrm>
            <a:off x="593162" y="5426353"/>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a:solidFill>
                  <a:schemeClr val="bg1"/>
                </a:solidFill>
              </a:rPr>
              <a:t>Next Steps</a:t>
            </a:r>
          </a:p>
        </p:txBody>
      </p:sp>
      <p:sp>
        <p:nvSpPr>
          <p:cNvPr id="31" name="Text Placeholder 9">
            <a:extLst>
              <a:ext uri="{FF2B5EF4-FFF2-40B4-BE49-F238E27FC236}">
                <a16:creationId xmlns:a16="http://schemas.microsoft.com/office/drawing/2014/main" id="{4968693C-C827-BF01-837F-32DFF265B82C}"/>
              </a:ext>
            </a:extLst>
          </p:cNvPr>
          <p:cNvSpPr txBox="1">
            <a:spLocks/>
          </p:cNvSpPr>
          <p:nvPr/>
        </p:nvSpPr>
        <p:spPr>
          <a:xfrm>
            <a:off x="593162" y="5893319"/>
            <a:ext cx="3521406" cy="412363"/>
          </a:xfrm>
          <a:prstGeom prst="rect">
            <a:avLst/>
          </a:prstGeom>
          <a:noFill/>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b="0" kern="1200" baseline="0">
                <a:solidFill>
                  <a:srgbClr val="0070AD"/>
                </a:solidFill>
                <a:latin typeface="+mj-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1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1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sz="2400" dirty="0" err="1">
                <a:solidFill>
                  <a:schemeClr val="bg1"/>
                </a:solidFill>
              </a:rPr>
              <a:t>Literature</a:t>
            </a:r>
            <a:r>
              <a:rPr lang="nl-BE" sz="2400" dirty="0">
                <a:solidFill>
                  <a:schemeClr val="bg1"/>
                </a:solidFill>
              </a:rPr>
              <a:t> </a:t>
            </a:r>
            <a:r>
              <a:rPr lang="nl-BE" sz="2400" dirty="0" err="1">
                <a:solidFill>
                  <a:schemeClr val="bg1"/>
                </a:solidFill>
              </a:rPr>
              <a:t>Study</a:t>
            </a:r>
            <a:endParaRPr lang="nl-BE" sz="2400" dirty="0">
              <a:solidFill>
                <a:schemeClr val="bg1"/>
              </a:solidFill>
            </a:endParaRPr>
          </a:p>
        </p:txBody>
      </p:sp>
      <p:sp>
        <p:nvSpPr>
          <p:cNvPr id="3" name="Rechthoek: afgeronde hoeken 2">
            <a:extLst>
              <a:ext uri="{FF2B5EF4-FFF2-40B4-BE49-F238E27FC236}">
                <a16:creationId xmlns:a16="http://schemas.microsoft.com/office/drawing/2014/main" id="{323E16AC-7237-43D3-3719-8A279C760047}"/>
              </a:ext>
            </a:extLst>
          </p:cNvPr>
          <p:cNvSpPr/>
          <p:nvPr/>
        </p:nvSpPr>
        <p:spPr>
          <a:xfrm>
            <a:off x="404813" y="2956794"/>
            <a:ext cx="3842334" cy="453284"/>
          </a:xfrm>
          <a:prstGeom prst="roundRect">
            <a:avLst/>
          </a:prstGeom>
          <a:solidFill>
            <a:srgbClr val="EED9F9">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600" dirty="0" err="1"/>
          </a:p>
        </p:txBody>
      </p:sp>
    </p:spTree>
    <p:extLst>
      <p:ext uri="{BB962C8B-B14F-4D97-AF65-F5344CB8AC3E}">
        <p14:creationId xmlns:p14="http://schemas.microsoft.com/office/powerpoint/2010/main" val="635479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82241"/>
          </a:xfrm>
        </p:spPr>
        <p:txBody>
          <a:bodyPr/>
          <a:lstStyle/>
          <a:p>
            <a:r>
              <a:rPr lang="nl-BE" dirty="0" err="1">
                <a:solidFill>
                  <a:schemeClr val="bg1"/>
                </a:solidFill>
              </a:rPr>
              <a:t>Modeling</a:t>
            </a:r>
            <a:endParaRPr lang="nl-BE" dirty="0">
              <a:solidFill>
                <a:schemeClr val="bg1"/>
              </a:solidFill>
            </a:endParaRPr>
          </a:p>
        </p:txBody>
      </p:sp>
      <p:sp>
        <p:nvSpPr>
          <p:cNvPr id="3" name="Tijdelijke aanduiding voor inhoud 2">
            <a:extLst>
              <a:ext uri="{FF2B5EF4-FFF2-40B4-BE49-F238E27FC236}">
                <a16:creationId xmlns:a16="http://schemas.microsoft.com/office/drawing/2014/main" id="{0523F4B1-5732-D9B2-8669-BA77EDC1CF15}"/>
              </a:ext>
            </a:extLst>
          </p:cNvPr>
          <p:cNvSpPr txBox="1">
            <a:spLocks/>
          </p:cNvSpPr>
          <p:nvPr/>
        </p:nvSpPr>
        <p:spPr>
          <a:xfrm>
            <a:off x="505056" y="1529913"/>
            <a:ext cx="7071744" cy="4207515"/>
          </a:xfrm>
          <a:prstGeom prst="rect">
            <a:avLst/>
          </a:prstGeo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b="1" i="0" dirty="0">
                <a:solidFill>
                  <a:srgbClr val="0D0D0D"/>
                </a:solidFill>
                <a:effectLst/>
                <a:highlight>
                  <a:srgbClr val="FFFFFF"/>
                </a:highlight>
                <a:latin typeface="Söhne"/>
              </a:rPr>
              <a:t>Model Selection: Faster R-CNN ResNet-50 FPN</a:t>
            </a:r>
            <a:endParaRPr lang="en-US" sz="1600" b="0" i="0" dirty="0">
              <a:solidFill>
                <a:srgbClr val="0D0D0D"/>
              </a:solidFill>
              <a:effectLst/>
              <a:highlight>
                <a:srgbClr val="FFFFFF"/>
              </a:highlight>
              <a:latin typeface="Söhne"/>
            </a:endParaRPr>
          </a:p>
          <a:p>
            <a:pPr marL="285750" indent="-285750" algn="l">
              <a:buFont typeface="Arial" panose="020B0604020202020204" pitchFamily="34" charset="0"/>
              <a:buChar char="•"/>
            </a:pPr>
            <a:r>
              <a:rPr lang="en-US" sz="1600" b="1" i="0" dirty="0">
                <a:solidFill>
                  <a:srgbClr val="0D0D0D"/>
                </a:solidFill>
                <a:effectLst/>
                <a:highlight>
                  <a:srgbClr val="FFFFFF"/>
                </a:highlight>
                <a:latin typeface="Söhne"/>
              </a:rPr>
              <a:t>Model Type:</a:t>
            </a:r>
            <a:r>
              <a:rPr lang="en-US" sz="1600" b="0" i="0" dirty="0">
                <a:solidFill>
                  <a:srgbClr val="0D0D0D"/>
                </a:solidFill>
                <a:effectLst/>
                <a:highlight>
                  <a:srgbClr val="FFFFFF"/>
                </a:highlight>
                <a:latin typeface="Söhne"/>
              </a:rPr>
              <a:t> Faster R-CNN (Region-based Convolutional Neural Network)</a:t>
            </a:r>
          </a:p>
          <a:p>
            <a:pPr marL="285750" indent="-285750" algn="l">
              <a:buFont typeface="Arial" panose="020B0604020202020204" pitchFamily="34" charset="0"/>
              <a:buChar char="•"/>
            </a:pPr>
            <a:r>
              <a:rPr lang="en-US" sz="1600" b="1" i="0" dirty="0">
                <a:solidFill>
                  <a:srgbClr val="0D0D0D"/>
                </a:solidFill>
                <a:effectLst/>
                <a:highlight>
                  <a:srgbClr val="FFFFFF"/>
                </a:highlight>
                <a:latin typeface="Söhne"/>
              </a:rPr>
              <a:t>Backbone Network:</a:t>
            </a:r>
            <a:r>
              <a:rPr lang="en-US" sz="1600" b="0" i="0" dirty="0">
                <a:solidFill>
                  <a:srgbClr val="0D0D0D"/>
                </a:solidFill>
                <a:effectLst/>
                <a:highlight>
                  <a:srgbClr val="FFFFFF"/>
                </a:highlight>
                <a:latin typeface="Söhne"/>
              </a:rPr>
              <a:t> </a:t>
            </a:r>
            <a:r>
              <a:rPr lang="en-US" sz="1600" b="0" i="0" dirty="0" err="1">
                <a:solidFill>
                  <a:srgbClr val="0D0D0D"/>
                </a:solidFill>
                <a:effectLst/>
                <a:highlight>
                  <a:srgbClr val="FFFFFF"/>
                </a:highlight>
                <a:latin typeface="Söhne"/>
              </a:rPr>
              <a:t>ResNet</a:t>
            </a:r>
            <a:r>
              <a:rPr lang="en-US" sz="1600" b="0" i="0" dirty="0">
                <a:solidFill>
                  <a:srgbClr val="0D0D0D"/>
                </a:solidFill>
                <a:effectLst/>
                <a:highlight>
                  <a:srgbClr val="FFFFFF"/>
                </a:highlight>
                <a:latin typeface="Söhne"/>
              </a:rPr>
              <a:t> (Residual Network)</a:t>
            </a:r>
          </a:p>
          <a:p>
            <a:pPr marL="285750" indent="-285750" algn="l">
              <a:buFont typeface="Arial" panose="020B0604020202020204" pitchFamily="34" charset="0"/>
              <a:buChar char="•"/>
            </a:pPr>
            <a:r>
              <a:rPr lang="en-US" sz="1600" b="1" i="0" dirty="0">
                <a:solidFill>
                  <a:srgbClr val="0D0D0D"/>
                </a:solidFill>
                <a:effectLst/>
                <a:highlight>
                  <a:srgbClr val="FFFFFF"/>
                </a:highlight>
                <a:latin typeface="Söhne"/>
              </a:rPr>
              <a:t>Pre-trained Dataset:</a:t>
            </a:r>
            <a:r>
              <a:rPr lang="en-US" sz="1600" b="0" i="0" dirty="0">
                <a:solidFill>
                  <a:srgbClr val="0D0D0D"/>
                </a:solidFill>
                <a:effectLst/>
                <a:highlight>
                  <a:srgbClr val="FFFFFF"/>
                </a:highlight>
                <a:latin typeface="Söhne"/>
              </a:rPr>
              <a:t> COCO (Common Objects in Context)</a:t>
            </a:r>
            <a:br>
              <a:rPr lang="en-US" sz="1600" b="0" i="0" dirty="0">
                <a:solidFill>
                  <a:srgbClr val="0D0D0D"/>
                </a:solidFill>
                <a:effectLst/>
                <a:highlight>
                  <a:srgbClr val="FFFFFF"/>
                </a:highlight>
                <a:latin typeface="Söhne"/>
              </a:rPr>
            </a:br>
            <a:endParaRPr lang="en-US" sz="1600" b="0" i="0" dirty="0">
              <a:solidFill>
                <a:srgbClr val="0D0D0D"/>
              </a:solidFill>
              <a:effectLst/>
              <a:highlight>
                <a:srgbClr val="FFFFFF"/>
              </a:highlight>
              <a:latin typeface="Söhne"/>
            </a:endParaRPr>
          </a:p>
          <a:p>
            <a:pPr algn="l"/>
            <a:r>
              <a:rPr lang="en-US" sz="1600" b="1" i="0" dirty="0">
                <a:solidFill>
                  <a:srgbClr val="0D0D0D"/>
                </a:solidFill>
                <a:effectLst/>
                <a:highlight>
                  <a:srgbClr val="FFFFFF"/>
                </a:highlight>
                <a:latin typeface="Söhne"/>
              </a:rPr>
              <a:t>Reasons for Choosing Faster R-CNN with </a:t>
            </a:r>
            <a:r>
              <a:rPr lang="en-US" sz="1600" b="1" i="0" dirty="0" err="1">
                <a:solidFill>
                  <a:srgbClr val="0D0D0D"/>
                </a:solidFill>
                <a:effectLst/>
                <a:highlight>
                  <a:srgbClr val="FFFFFF"/>
                </a:highlight>
                <a:latin typeface="Söhne"/>
              </a:rPr>
              <a:t>ResNet</a:t>
            </a:r>
            <a:r>
              <a:rPr lang="en-US" sz="1600" b="1" i="0" dirty="0">
                <a:solidFill>
                  <a:srgbClr val="0D0D0D"/>
                </a:solidFill>
                <a:effectLst/>
                <a:highlight>
                  <a:srgbClr val="FFFFFF"/>
                </a:highlight>
                <a:latin typeface="Söhne"/>
              </a:rPr>
              <a:t>:</a:t>
            </a:r>
            <a:endParaRPr lang="en-US" sz="1600" b="0" i="0" dirty="0">
              <a:solidFill>
                <a:srgbClr val="0D0D0D"/>
              </a:solidFill>
              <a:effectLst/>
              <a:highlight>
                <a:srgbClr val="FFFFFF"/>
              </a:highlight>
              <a:latin typeface="Söhne"/>
            </a:endParaRPr>
          </a:p>
          <a:p>
            <a:pPr marL="285750" indent="-285750" algn="l">
              <a:buFont typeface="Arial" panose="020B0604020202020204" pitchFamily="34" charset="0"/>
              <a:buChar char="•"/>
            </a:pPr>
            <a:r>
              <a:rPr lang="en-US" sz="1600" b="1" i="0" dirty="0">
                <a:solidFill>
                  <a:srgbClr val="0D0D0D"/>
                </a:solidFill>
                <a:effectLst/>
                <a:highlight>
                  <a:srgbClr val="FFFFFF"/>
                </a:highlight>
                <a:latin typeface="Söhne"/>
              </a:rPr>
              <a:t>High Accuracy:</a:t>
            </a:r>
            <a:r>
              <a:rPr lang="en-US" sz="1600" b="0" i="0" dirty="0">
                <a:solidFill>
                  <a:srgbClr val="0D0D0D"/>
                </a:solidFill>
                <a:effectLst/>
                <a:highlight>
                  <a:srgbClr val="FFFFFF"/>
                </a:highlight>
                <a:latin typeface="Söhne"/>
              </a:rPr>
              <a:t> Known for superior performance in object detection tasks.</a:t>
            </a:r>
          </a:p>
          <a:p>
            <a:pPr marL="285750" indent="-285750" algn="l">
              <a:buFont typeface="Arial" panose="020B0604020202020204" pitchFamily="34" charset="0"/>
              <a:buChar char="•"/>
            </a:pPr>
            <a:r>
              <a:rPr lang="en-US" sz="1600" b="1" i="0" dirty="0">
                <a:solidFill>
                  <a:srgbClr val="0D0D0D"/>
                </a:solidFill>
                <a:effectLst/>
                <a:highlight>
                  <a:srgbClr val="FFFFFF"/>
                </a:highlight>
                <a:latin typeface="Söhne"/>
              </a:rPr>
              <a:t>Feature Extraction:</a:t>
            </a:r>
            <a:r>
              <a:rPr lang="en-US" sz="1600" b="0" i="0" dirty="0">
                <a:solidFill>
                  <a:srgbClr val="0D0D0D"/>
                </a:solidFill>
                <a:effectLst/>
                <a:highlight>
                  <a:srgbClr val="FFFFFF"/>
                </a:highlight>
                <a:latin typeface="Söhne"/>
              </a:rPr>
              <a:t> </a:t>
            </a:r>
            <a:r>
              <a:rPr lang="en-US" sz="1600" b="0" i="0" dirty="0" err="1">
                <a:solidFill>
                  <a:srgbClr val="0D0D0D"/>
                </a:solidFill>
                <a:effectLst/>
                <a:highlight>
                  <a:srgbClr val="FFFFFF"/>
                </a:highlight>
                <a:latin typeface="Söhne"/>
              </a:rPr>
              <a:t>ResNet</a:t>
            </a:r>
            <a:r>
              <a:rPr lang="en-US" sz="1600" b="0" i="0" dirty="0">
                <a:solidFill>
                  <a:srgbClr val="0D0D0D"/>
                </a:solidFill>
                <a:effectLst/>
                <a:highlight>
                  <a:srgbClr val="FFFFFF"/>
                </a:highlight>
                <a:latin typeface="Söhne"/>
              </a:rPr>
              <a:t> effectively extracts high-level features due to its deep architecture and skip connections.</a:t>
            </a:r>
          </a:p>
          <a:p>
            <a:pPr marL="285750" indent="-285750" algn="l">
              <a:buFont typeface="Arial" panose="020B0604020202020204" pitchFamily="34" charset="0"/>
              <a:buChar char="•"/>
            </a:pPr>
            <a:r>
              <a:rPr lang="en-US" sz="1600" b="1" i="0" dirty="0">
                <a:solidFill>
                  <a:srgbClr val="0D0D0D"/>
                </a:solidFill>
                <a:effectLst/>
                <a:highlight>
                  <a:srgbClr val="FFFFFF"/>
                </a:highlight>
                <a:latin typeface="Söhne"/>
              </a:rPr>
              <a:t>Pre-trained Weights:</a:t>
            </a:r>
            <a:r>
              <a:rPr lang="en-US" sz="1600" b="0" i="0" dirty="0">
                <a:solidFill>
                  <a:srgbClr val="0D0D0D"/>
                </a:solidFill>
                <a:effectLst/>
                <a:highlight>
                  <a:srgbClr val="FFFFFF"/>
                </a:highlight>
                <a:latin typeface="Söhne"/>
              </a:rPr>
              <a:t> Leveraging the COCO dataset helps in transferring learned features to the corrosion detection task.</a:t>
            </a:r>
          </a:p>
        </p:txBody>
      </p:sp>
      <p:pic>
        <p:nvPicPr>
          <p:cNvPr id="4" name="Afbeelding 3" descr="Afbeelding met toren, gebouw, pyloon, hemel&#10;&#10;Automatisch gegenereerde beschrijving">
            <a:extLst>
              <a:ext uri="{FF2B5EF4-FFF2-40B4-BE49-F238E27FC236}">
                <a16:creationId xmlns:a16="http://schemas.microsoft.com/office/drawing/2014/main" id="{DCE0C26C-098D-D150-233B-655484EE1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120" y="-446336"/>
            <a:ext cx="4373880" cy="8864398"/>
          </a:xfrm>
          <a:prstGeom prst="rect">
            <a:avLst/>
          </a:prstGeom>
        </p:spPr>
      </p:pic>
      <p:pic>
        <p:nvPicPr>
          <p:cNvPr id="8" name="Afbeelding 7" descr="Afbeelding met diagram, schermopname, lijn, Plan&#10;&#10;Automatisch gegenereerde beschrijving">
            <a:extLst>
              <a:ext uri="{FF2B5EF4-FFF2-40B4-BE49-F238E27FC236}">
                <a16:creationId xmlns:a16="http://schemas.microsoft.com/office/drawing/2014/main" id="{B1D55BE6-0C50-A9FE-FA1D-BC32AB9B4F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208" y="5149137"/>
            <a:ext cx="5028792" cy="1307485"/>
          </a:xfrm>
          <a:prstGeom prst="rect">
            <a:avLst/>
          </a:prstGeom>
        </p:spPr>
      </p:pic>
    </p:spTree>
    <p:extLst>
      <p:ext uri="{BB962C8B-B14F-4D97-AF65-F5344CB8AC3E}">
        <p14:creationId xmlns:p14="http://schemas.microsoft.com/office/powerpoint/2010/main" val="1272206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D1C6-EC0B-1833-07E9-D0D477895D5E}"/>
              </a:ext>
            </a:extLst>
          </p:cNvPr>
          <p:cNvSpPr>
            <a:spLocks noGrp="1"/>
          </p:cNvSpPr>
          <p:nvPr>
            <p:ph type="title"/>
          </p:nvPr>
        </p:nvSpPr>
        <p:spPr>
          <a:xfrm>
            <a:off x="111279" y="34290"/>
            <a:ext cx="6816743" cy="482241"/>
          </a:xfrm>
        </p:spPr>
        <p:txBody>
          <a:bodyPr/>
          <a:lstStyle/>
          <a:p>
            <a:r>
              <a:rPr lang="nl-NL" dirty="0" err="1">
                <a:solidFill>
                  <a:schemeClr val="bg1"/>
                </a:solidFill>
              </a:rPr>
              <a:t>Initial</a:t>
            </a:r>
            <a:r>
              <a:rPr lang="nl-NL" dirty="0">
                <a:solidFill>
                  <a:schemeClr val="bg1"/>
                </a:solidFill>
              </a:rPr>
              <a:t> </a:t>
            </a:r>
            <a:r>
              <a:rPr lang="nl-BE" dirty="0">
                <a:solidFill>
                  <a:schemeClr val="bg1"/>
                </a:solidFill>
              </a:rPr>
              <a:t>Evaluation</a:t>
            </a:r>
          </a:p>
        </p:txBody>
      </p:sp>
      <p:sp>
        <p:nvSpPr>
          <p:cNvPr id="3" name="Tijdelijke aanduiding voor inhoud 2">
            <a:extLst>
              <a:ext uri="{FF2B5EF4-FFF2-40B4-BE49-F238E27FC236}">
                <a16:creationId xmlns:a16="http://schemas.microsoft.com/office/drawing/2014/main" id="{D7E15264-6369-C6B2-577D-9AFB82D4EAD1}"/>
              </a:ext>
            </a:extLst>
          </p:cNvPr>
          <p:cNvSpPr txBox="1">
            <a:spLocks/>
          </p:cNvSpPr>
          <p:nvPr/>
        </p:nvSpPr>
        <p:spPr>
          <a:xfrm>
            <a:off x="617078" y="1767158"/>
            <a:ext cx="10959404" cy="4145370"/>
          </a:xfrm>
          <a:prstGeom prst="rect">
            <a:avLst/>
          </a:prstGeom>
        </p:spPr>
        <p:txBody>
          <a:bodyPr>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D0D0D"/>
                </a:solidFill>
                <a:latin typeface="Söhne"/>
              </a:rPr>
              <a:t>+/- 30.000 bounding boxes, 20 epochs, initial LR = 0,001, duration 3 hours </a:t>
            </a:r>
            <a:r>
              <a:rPr lang="en-US" dirty="0">
                <a:solidFill>
                  <a:srgbClr val="0D0D0D"/>
                </a:solidFill>
                <a:latin typeface="Söhne"/>
                <a:sym typeface="Wingdings" panose="05000000000000000000" pitchFamily="2" charset="2"/>
              </a:rPr>
              <a:t> </a:t>
            </a:r>
            <a:r>
              <a:rPr lang="en-US" b="1" dirty="0">
                <a:solidFill>
                  <a:srgbClr val="FF0000"/>
                </a:solidFill>
                <a:latin typeface="Söhne"/>
                <a:sym typeface="Wingdings" panose="05000000000000000000" pitchFamily="2" charset="2"/>
              </a:rPr>
              <a:t>AP 10% </a:t>
            </a:r>
            <a:r>
              <a:rPr lang="en-US" sz="2000" b="1" dirty="0" err="1">
                <a:solidFill>
                  <a:srgbClr val="FF0000"/>
                </a:solidFill>
                <a:latin typeface="Söhne"/>
                <a:sym typeface="Wingdings" panose="05000000000000000000" pitchFamily="2" charset="2"/>
              </a:rPr>
              <a:t>IoU</a:t>
            </a:r>
            <a:r>
              <a:rPr lang="en-US" sz="2000" b="1" dirty="0">
                <a:solidFill>
                  <a:srgbClr val="FF0000"/>
                </a:solidFill>
                <a:latin typeface="Söhne"/>
                <a:sym typeface="Wingdings" panose="05000000000000000000" pitchFamily="2" charset="2"/>
              </a:rPr>
              <a:t> 50%</a:t>
            </a:r>
            <a:endParaRPr lang="en-US" sz="2000" b="1" dirty="0">
              <a:solidFill>
                <a:srgbClr val="FF0000"/>
              </a:solidFill>
              <a:latin typeface="Söhne"/>
            </a:endParaRPr>
          </a:p>
          <a:p>
            <a:endParaRPr lang="en-US" b="1" dirty="0">
              <a:solidFill>
                <a:srgbClr val="FF0000"/>
              </a:solidFill>
              <a:latin typeface="Söhne"/>
            </a:endParaRPr>
          </a:p>
          <a:p>
            <a:endParaRPr lang="nl-BE" dirty="0"/>
          </a:p>
        </p:txBody>
      </p:sp>
      <p:pic>
        <p:nvPicPr>
          <p:cNvPr id="8" name="Afbeelding 7">
            <a:extLst>
              <a:ext uri="{FF2B5EF4-FFF2-40B4-BE49-F238E27FC236}">
                <a16:creationId xmlns:a16="http://schemas.microsoft.com/office/drawing/2014/main" id="{D69E033C-8AC4-FFE7-ACC8-BF17EBB18F2C}"/>
              </a:ext>
            </a:extLst>
          </p:cNvPr>
          <p:cNvPicPr>
            <a:picLocks noChangeAspect="1"/>
          </p:cNvPicPr>
          <p:nvPr/>
        </p:nvPicPr>
        <p:blipFill>
          <a:blip r:embed="rId3"/>
          <a:stretch>
            <a:fillRect/>
          </a:stretch>
        </p:blipFill>
        <p:spPr>
          <a:xfrm>
            <a:off x="4458754" y="2869835"/>
            <a:ext cx="7116168" cy="2838846"/>
          </a:xfrm>
          <a:prstGeom prst="rect">
            <a:avLst/>
          </a:prstGeom>
        </p:spPr>
      </p:pic>
      <p:pic>
        <p:nvPicPr>
          <p:cNvPr id="10" name="Afbeelding 9">
            <a:extLst>
              <a:ext uri="{FF2B5EF4-FFF2-40B4-BE49-F238E27FC236}">
                <a16:creationId xmlns:a16="http://schemas.microsoft.com/office/drawing/2014/main" id="{B000CCC3-B92D-B0DF-8B21-1E9FF31985CA}"/>
              </a:ext>
            </a:extLst>
          </p:cNvPr>
          <p:cNvPicPr>
            <a:picLocks noChangeAspect="1"/>
          </p:cNvPicPr>
          <p:nvPr/>
        </p:nvPicPr>
        <p:blipFill>
          <a:blip r:embed="rId4"/>
          <a:stretch>
            <a:fillRect/>
          </a:stretch>
        </p:blipFill>
        <p:spPr>
          <a:xfrm>
            <a:off x="416855" y="2869835"/>
            <a:ext cx="3611254" cy="2838846"/>
          </a:xfrm>
          <a:prstGeom prst="rect">
            <a:avLst/>
          </a:prstGeom>
        </p:spPr>
      </p:pic>
    </p:spTree>
    <p:extLst>
      <p:ext uri="{BB962C8B-B14F-4D97-AF65-F5344CB8AC3E}">
        <p14:creationId xmlns:p14="http://schemas.microsoft.com/office/powerpoint/2010/main" val="23243552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heme/theme1.xml><?xml version="1.0" encoding="utf-8"?>
<a:theme xmlns:a="http://schemas.openxmlformats.org/drawingml/2006/main" name="Capgemini 2022">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Capgemini 2022" id="{7BDCA958-6594-4443-AFF4-A41DCAF9DF58}" vid="{49FD4AD4-5DDF-4972-844E-FDAFAE26FF48}"/>
    </a:ext>
  </a:extLst>
</a:theme>
</file>

<file path=ppt/theme/theme2.xml><?xml version="1.0" encoding="utf-8"?>
<a:theme xmlns:a="http://schemas.openxmlformats.org/drawingml/2006/main" name="Tema do Offic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024E8B69B0C0342B3070D933EBA2430" ma:contentTypeVersion="4" ma:contentTypeDescription="Create a new document." ma:contentTypeScope="" ma:versionID="0fde9c0f97483817a1dcd702581a752a">
  <xsd:schema xmlns:xsd="http://www.w3.org/2001/XMLSchema" xmlns:xs="http://www.w3.org/2001/XMLSchema" xmlns:p="http://schemas.microsoft.com/office/2006/metadata/properties" xmlns:ns2="867ce23b-f231-47bf-bccd-3218aa3f2cf8" targetNamespace="http://schemas.microsoft.com/office/2006/metadata/properties" ma:root="true" ma:fieldsID="e0d16638531cd032922e4c2bf7476503" ns2:_="">
    <xsd:import namespace="867ce23b-f231-47bf-bccd-3218aa3f2cf8"/>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7ce23b-f231-47bf-bccd-3218aa3f2c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5F4C43-F5D4-4AE7-BD08-B2143F5F3EF7}">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867ce23b-f231-47bf-bccd-3218aa3f2cf8"/>
    <ds:schemaRef ds:uri="http://purl.org/dc/elements/1.1/"/>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DE8F7557-7261-47B3-BBC5-2DBE3A9EE00D}">
  <ds:schemaRefs>
    <ds:schemaRef ds:uri="http://schemas.microsoft.com/sharepoint/v3/contenttype/forms"/>
  </ds:schemaRefs>
</ds:datastoreItem>
</file>

<file path=customXml/itemProps3.xml><?xml version="1.0" encoding="utf-8"?>
<ds:datastoreItem xmlns:ds="http://schemas.openxmlformats.org/officeDocument/2006/customXml" ds:itemID="{03105162-7085-4888-B16C-1FD94369B2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7ce23b-f231-47bf-bccd-3218aa3f2c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3976</TotalTime>
  <Words>1576</Words>
  <Application>Microsoft Office PowerPoint</Application>
  <PresentationFormat>Breedbeeld</PresentationFormat>
  <Paragraphs>255</Paragraphs>
  <Slides>22</Slides>
  <Notes>7</Notes>
  <HiddenSlides>0</HiddenSlides>
  <MMClips>0</MMClips>
  <ScaleCrop>false</ScaleCrop>
  <HeadingPairs>
    <vt:vector size="6" baseType="variant">
      <vt:variant>
        <vt:lpstr>Gebruikte lettertypen</vt:lpstr>
      </vt:variant>
      <vt:variant>
        <vt:i4>10</vt:i4>
      </vt:variant>
      <vt:variant>
        <vt:lpstr>Thema</vt:lpstr>
      </vt:variant>
      <vt:variant>
        <vt:i4>1</vt:i4>
      </vt:variant>
      <vt:variant>
        <vt:lpstr>Diatitels</vt:lpstr>
      </vt:variant>
      <vt:variant>
        <vt:i4>22</vt:i4>
      </vt:variant>
    </vt:vector>
  </HeadingPairs>
  <TitlesOfParts>
    <vt:vector size="33" baseType="lpstr">
      <vt:lpstr>Aptos</vt:lpstr>
      <vt:lpstr>Arial</vt:lpstr>
      <vt:lpstr>Söhne</vt:lpstr>
      <vt:lpstr>Ubuntu</vt:lpstr>
      <vt:lpstr>Ubuntu Light</vt:lpstr>
      <vt:lpstr>Ubuntu Medium</vt:lpstr>
      <vt:lpstr>ui-sans-serif</vt:lpstr>
      <vt:lpstr>var(--font-family-primary)</vt:lpstr>
      <vt:lpstr>Verdana</vt:lpstr>
      <vt:lpstr>Wingdings</vt:lpstr>
      <vt:lpstr>Capgemini 2022</vt:lpstr>
      <vt:lpstr>HV Tower Monitoring</vt:lpstr>
      <vt:lpstr>Agenda</vt:lpstr>
      <vt:lpstr>Business understanding</vt:lpstr>
      <vt:lpstr>Data Understanding</vt:lpstr>
      <vt:lpstr>Data Preparation</vt:lpstr>
      <vt:lpstr>Data Preparation</vt:lpstr>
      <vt:lpstr>Agenda</vt:lpstr>
      <vt:lpstr>Modeling</vt:lpstr>
      <vt:lpstr>Initial Evaluation</vt:lpstr>
      <vt:lpstr>Evaluation with different dataset</vt:lpstr>
      <vt:lpstr>Final Evaluation</vt:lpstr>
      <vt:lpstr>   Final Evaluation</vt:lpstr>
      <vt:lpstr>alternative models</vt:lpstr>
      <vt:lpstr>7. Demo</vt:lpstr>
      <vt:lpstr>Agenda</vt:lpstr>
      <vt:lpstr>alternative models</vt:lpstr>
      <vt:lpstr>  Lessons LEarned</vt:lpstr>
      <vt:lpstr>  Next Steps</vt:lpstr>
      <vt:lpstr>  Literature Study</vt:lpstr>
      <vt:lpstr>PowerPoint-presentatie</vt:lpstr>
      <vt:lpstr> Appendix: links &amp; references</vt:lpstr>
      <vt:lpstr>Appendix PLAD dataset</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ppt template</dc:subject>
  <dc:creator>Van Ranst, Natalie</dc:creator>
  <cp:lastModifiedBy>Steven Dierick</cp:lastModifiedBy>
  <cp:revision>62</cp:revision>
  <dcterms:created xsi:type="dcterms:W3CDTF">2019-04-29T16:22:06Z</dcterms:created>
  <dcterms:modified xsi:type="dcterms:W3CDTF">2024-05-20T15:32:28Z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0x0101007024E8B69B0C0342B3070D933EBA2430</vt:lpwstr>
  </property>
</Properties>
</file>